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256" r:id="rId5"/>
    <p:sldId id="293" r:id="rId6"/>
    <p:sldId id="277" r:id="rId7"/>
    <p:sldId id="294" r:id="rId8"/>
    <p:sldId id="295" r:id="rId9"/>
    <p:sldId id="296" r:id="rId10"/>
    <p:sldId id="297" r:id="rId11"/>
    <p:sldId id="309" r:id="rId12"/>
    <p:sldId id="310" r:id="rId13"/>
    <p:sldId id="311" r:id="rId14"/>
    <p:sldId id="315" r:id="rId15"/>
    <p:sldId id="316" r:id="rId16"/>
    <p:sldId id="313" r:id="rId17"/>
    <p:sldId id="317" r:id="rId18"/>
    <p:sldId id="318" r:id="rId19"/>
    <p:sldId id="319" r:id="rId20"/>
    <p:sldId id="320" r:id="rId21"/>
    <p:sldId id="321" r:id="rId22"/>
    <p:sldId id="322" r:id="rId23"/>
    <p:sldId id="330" r:id="rId24"/>
    <p:sldId id="331" r:id="rId25"/>
    <p:sldId id="323" r:id="rId26"/>
    <p:sldId id="324" r:id="rId27"/>
    <p:sldId id="325" r:id="rId28"/>
    <p:sldId id="398" r:id="rId29"/>
    <p:sldId id="397" r:id="rId30"/>
    <p:sldId id="399" r:id="rId31"/>
    <p:sldId id="326" r:id="rId32"/>
    <p:sldId id="327" r:id="rId33"/>
    <p:sldId id="328" r:id="rId34"/>
    <p:sldId id="329" r:id="rId35"/>
    <p:sldId id="346" r:id="rId36"/>
    <p:sldId id="348" r:id="rId37"/>
    <p:sldId id="347" r:id="rId38"/>
    <p:sldId id="332" r:id="rId39"/>
    <p:sldId id="333" r:id="rId40"/>
    <p:sldId id="334" r:id="rId41"/>
    <p:sldId id="335" r:id="rId42"/>
    <p:sldId id="336" r:id="rId43"/>
    <p:sldId id="343" r:id="rId44"/>
    <p:sldId id="344" r:id="rId45"/>
    <p:sldId id="337" r:id="rId46"/>
    <p:sldId id="345" r:id="rId47"/>
    <p:sldId id="338" r:id="rId48"/>
    <p:sldId id="349" r:id="rId49"/>
    <p:sldId id="339" r:id="rId50"/>
    <p:sldId id="290"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F3F7"/>
    <a:srgbClr val="0070C4"/>
    <a:srgbClr val="A86018"/>
    <a:srgbClr val="DB317A"/>
    <a:srgbClr val="190ADC"/>
    <a:srgbClr val="AFEAFF"/>
    <a:srgbClr val="57D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13" autoAdjust="0"/>
    <p:restoredTop sz="94660"/>
  </p:normalViewPr>
  <p:slideViewPr>
    <p:cSldViewPr snapToGrid="0">
      <p:cViewPr varScale="1">
        <p:scale>
          <a:sx n="111" d="100"/>
          <a:sy n="111" d="100"/>
        </p:scale>
        <p:origin x="48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Hardstone" userId="cf5354f2-1aef-46c1-9d95-925f01f43569" providerId="ADAL" clId="{F98B79E3-0C6E-468A-8111-8E12D0788FF1}"/>
    <pc:docChg chg="modSld sldOrd">
      <pc:chgData name="Mrs Hardstone" userId="cf5354f2-1aef-46c1-9d95-925f01f43569" providerId="ADAL" clId="{F98B79E3-0C6E-468A-8111-8E12D0788FF1}" dt="2026-10-01T15:50:40.047" v="17"/>
      <pc:docMkLst>
        <pc:docMk/>
      </pc:docMkLst>
      <pc:sldChg chg="addSp modSp mod">
        <pc:chgData name="Mrs Hardstone" userId="cf5354f2-1aef-46c1-9d95-925f01f43569" providerId="ADAL" clId="{F98B79E3-0C6E-468A-8111-8E12D0788FF1}" dt="2026-10-01T15:44:19.378" v="3" actId="1076"/>
        <pc:sldMkLst>
          <pc:docMk/>
          <pc:sldMk cId="2773695873" sldId="293"/>
        </pc:sldMkLst>
        <pc:spChg chg="add mod">
          <ac:chgData name="Mrs Hardstone" userId="cf5354f2-1aef-46c1-9d95-925f01f43569" providerId="ADAL" clId="{F98B79E3-0C6E-468A-8111-8E12D0788FF1}" dt="2026-10-01T15:44:19.378" v="3" actId="1076"/>
          <ac:spMkLst>
            <pc:docMk/>
            <pc:sldMk cId="2773695873" sldId="293"/>
            <ac:spMk id="5" creationId="{DA6E8A2F-C0D7-26B7-CED6-CE48A5720DD1}"/>
          </ac:spMkLst>
        </pc:spChg>
      </pc:sldChg>
      <pc:sldChg chg="modSp mod">
        <pc:chgData name="Mrs Hardstone" userId="cf5354f2-1aef-46c1-9d95-925f01f43569" providerId="ADAL" clId="{F98B79E3-0C6E-468A-8111-8E12D0788FF1}" dt="2026-10-01T15:45:22.341" v="5" actId="20577"/>
        <pc:sldMkLst>
          <pc:docMk/>
          <pc:sldMk cId="3390442558" sldId="317"/>
        </pc:sldMkLst>
        <pc:spChg chg="mod">
          <ac:chgData name="Mrs Hardstone" userId="cf5354f2-1aef-46c1-9d95-925f01f43569" providerId="ADAL" clId="{F98B79E3-0C6E-468A-8111-8E12D0788FF1}" dt="2026-10-01T15:45:22.341" v="5" actId="20577"/>
          <ac:spMkLst>
            <pc:docMk/>
            <pc:sldMk cId="3390442558" sldId="317"/>
            <ac:spMk id="5" creationId="{00000000-0000-0000-0000-000000000000}"/>
          </ac:spMkLst>
        </pc:spChg>
      </pc:sldChg>
      <pc:sldChg chg="modSp mod">
        <pc:chgData name="Mrs Hardstone" userId="cf5354f2-1aef-46c1-9d95-925f01f43569" providerId="ADAL" clId="{F98B79E3-0C6E-468A-8111-8E12D0788FF1}" dt="2026-10-01T15:48:49.153" v="15" actId="1076"/>
        <pc:sldMkLst>
          <pc:docMk/>
          <pc:sldMk cId="509426464" sldId="321"/>
        </pc:sldMkLst>
        <pc:spChg chg="mod">
          <ac:chgData name="Mrs Hardstone" userId="cf5354f2-1aef-46c1-9d95-925f01f43569" providerId="ADAL" clId="{F98B79E3-0C6E-468A-8111-8E12D0788FF1}" dt="2026-10-01T15:48:49.153" v="15" actId="1076"/>
          <ac:spMkLst>
            <pc:docMk/>
            <pc:sldMk cId="509426464" sldId="321"/>
            <ac:spMk id="3" creationId="{00000000-0000-0000-0000-000000000000}"/>
          </ac:spMkLst>
        </pc:spChg>
      </pc:sldChg>
      <pc:sldChg chg="ord">
        <pc:chgData name="Mrs Hardstone" userId="cf5354f2-1aef-46c1-9d95-925f01f43569" providerId="ADAL" clId="{F98B79E3-0C6E-468A-8111-8E12D0788FF1}" dt="2026-10-01T15:50:40.047" v="17"/>
        <pc:sldMkLst>
          <pc:docMk/>
          <pc:sldMk cId="3502259692" sldId="330"/>
        </pc:sldMkLst>
      </pc:sldChg>
      <pc:sldChg chg="ord">
        <pc:chgData name="Mrs Hardstone" userId="cf5354f2-1aef-46c1-9d95-925f01f43569" providerId="ADAL" clId="{F98B79E3-0C6E-468A-8111-8E12D0788FF1}" dt="2026-10-01T15:50:40.047" v="17"/>
        <pc:sldMkLst>
          <pc:docMk/>
          <pc:sldMk cId="2098916113" sldId="331"/>
        </pc:sldMkLst>
      </pc:sldChg>
    </pc:docChg>
  </pc:docChgLst>
  <pc:docChgLst>
    <pc:chgData name="Mrs Hardstone" userId="cf5354f2-1aef-46c1-9d95-925f01f43569" providerId="ADAL" clId="{1A4A0881-BB1E-41DD-90B9-FA54532CE4CD}"/>
    <pc:docChg chg="custSel addSld delSld modSld sldOrd">
      <pc:chgData name="Mrs Hardstone" userId="cf5354f2-1aef-46c1-9d95-925f01f43569" providerId="ADAL" clId="{1A4A0881-BB1E-41DD-90B9-FA54532CE4CD}" dt="2026-09-21T12:08:36.691" v="289" actId="20577"/>
      <pc:docMkLst>
        <pc:docMk/>
      </pc:docMkLst>
      <pc:sldChg chg="modSp mod">
        <pc:chgData name="Mrs Hardstone" userId="cf5354f2-1aef-46c1-9d95-925f01f43569" providerId="ADAL" clId="{1A4A0881-BB1E-41DD-90B9-FA54532CE4CD}" dt="2026-09-21T11:37:51.679" v="1" actId="20577"/>
        <pc:sldMkLst>
          <pc:docMk/>
          <pc:sldMk cId="451659952" sldId="309"/>
        </pc:sldMkLst>
        <pc:spChg chg="mod">
          <ac:chgData name="Mrs Hardstone" userId="cf5354f2-1aef-46c1-9d95-925f01f43569" providerId="ADAL" clId="{1A4A0881-BB1E-41DD-90B9-FA54532CE4CD}" dt="2026-09-21T11:37:51.679" v="1" actId="20577"/>
          <ac:spMkLst>
            <pc:docMk/>
            <pc:sldMk cId="451659952" sldId="309"/>
            <ac:spMk id="3" creationId="{00000000-0000-0000-0000-000000000000}"/>
          </ac:spMkLst>
        </pc:spChg>
      </pc:sldChg>
      <pc:sldChg chg="modSp mod">
        <pc:chgData name="Mrs Hardstone" userId="cf5354f2-1aef-46c1-9d95-925f01f43569" providerId="ADAL" clId="{1A4A0881-BB1E-41DD-90B9-FA54532CE4CD}" dt="2026-09-21T12:06:02.462" v="258" actId="1076"/>
        <pc:sldMkLst>
          <pc:docMk/>
          <pc:sldMk cId="451305450" sldId="328"/>
        </pc:sldMkLst>
        <pc:spChg chg="mod">
          <ac:chgData name="Mrs Hardstone" userId="cf5354f2-1aef-46c1-9d95-925f01f43569" providerId="ADAL" clId="{1A4A0881-BB1E-41DD-90B9-FA54532CE4CD}" dt="2026-09-21T12:06:02.462" v="258" actId="1076"/>
          <ac:spMkLst>
            <pc:docMk/>
            <pc:sldMk cId="451305450" sldId="328"/>
            <ac:spMk id="2" creationId="{00000000-0000-0000-0000-000000000000}"/>
          </ac:spMkLst>
        </pc:spChg>
      </pc:sldChg>
      <pc:sldChg chg="modSp mod">
        <pc:chgData name="Mrs Hardstone" userId="cf5354f2-1aef-46c1-9d95-925f01f43569" providerId="ADAL" clId="{1A4A0881-BB1E-41DD-90B9-FA54532CE4CD}" dt="2026-09-21T11:58:20.888" v="101" actId="20577"/>
        <pc:sldMkLst>
          <pc:docMk/>
          <pc:sldMk cId="1916795823" sldId="339"/>
        </pc:sldMkLst>
        <pc:spChg chg="mod">
          <ac:chgData name="Mrs Hardstone" userId="cf5354f2-1aef-46c1-9d95-925f01f43569" providerId="ADAL" clId="{1A4A0881-BB1E-41DD-90B9-FA54532CE4CD}" dt="2026-09-21T11:58:20.888" v="101" actId="20577"/>
          <ac:spMkLst>
            <pc:docMk/>
            <pc:sldMk cId="1916795823" sldId="339"/>
            <ac:spMk id="3" creationId="{00000000-0000-0000-0000-000000000000}"/>
          </ac:spMkLst>
        </pc:spChg>
      </pc:sldChg>
      <pc:sldChg chg="modSp mod">
        <pc:chgData name="Mrs Hardstone" userId="cf5354f2-1aef-46c1-9d95-925f01f43569" providerId="ADAL" clId="{1A4A0881-BB1E-41DD-90B9-FA54532CE4CD}" dt="2026-09-21T12:08:36.691" v="289" actId="20577"/>
        <pc:sldMkLst>
          <pc:docMk/>
          <pc:sldMk cId="2638733362" sldId="347"/>
        </pc:sldMkLst>
        <pc:spChg chg="mod">
          <ac:chgData name="Mrs Hardstone" userId="cf5354f2-1aef-46c1-9d95-925f01f43569" providerId="ADAL" clId="{1A4A0881-BB1E-41DD-90B9-FA54532CE4CD}" dt="2026-09-21T12:06:28.280" v="259" actId="1076"/>
          <ac:spMkLst>
            <pc:docMk/>
            <pc:sldMk cId="2638733362" sldId="347"/>
            <ac:spMk id="2" creationId="{00000000-0000-0000-0000-000000000000}"/>
          </ac:spMkLst>
        </pc:spChg>
        <pc:spChg chg="mod">
          <ac:chgData name="Mrs Hardstone" userId="cf5354f2-1aef-46c1-9d95-925f01f43569" providerId="ADAL" clId="{1A4A0881-BB1E-41DD-90B9-FA54532CE4CD}" dt="2026-09-21T12:08:36.691" v="289" actId="20577"/>
          <ac:spMkLst>
            <pc:docMk/>
            <pc:sldMk cId="2638733362" sldId="347"/>
            <ac:spMk id="4" creationId="{00000000-0000-0000-0000-000000000000}"/>
          </ac:spMkLst>
        </pc:spChg>
      </pc:sldChg>
      <pc:sldChg chg="modSp mod">
        <pc:chgData name="Mrs Hardstone" userId="cf5354f2-1aef-46c1-9d95-925f01f43569" providerId="ADAL" clId="{1A4A0881-BB1E-41DD-90B9-FA54532CE4CD}" dt="2026-09-21T11:59:06.712" v="193" actId="13926"/>
        <pc:sldMkLst>
          <pc:docMk/>
          <pc:sldMk cId="2714985661" sldId="349"/>
        </pc:sldMkLst>
        <pc:spChg chg="mod">
          <ac:chgData name="Mrs Hardstone" userId="cf5354f2-1aef-46c1-9d95-925f01f43569" providerId="ADAL" clId="{1A4A0881-BB1E-41DD-90B9-FA54532CE4CD}" dt="2026-09-21T11:59:06.712" v="193" actId="13926"/>
          <ac:spMkLst>
            <pc:docMk/>
            <pc:sldMk cId="2714985661" sldId="349"/>
            <ac:spMk id="2" creationId="{00000000-0000-0000-0000-000000000000}"/>
          </ac:spMkLst>
        </pc:spChg>
        <pc:picChg chg="mod">
          <ac:chgData name="Mrs Hardstone" userId="cf5354f2-1aef-46c1-9d95-925f01f43569" providerId="ADAL" clId="{1A4A0881-BB1E-41DD-90B9-FA54532CE4CD}" dt="2026-09-21T11:58:32.290" v="102" actId="1076"/>
          <ac:picMkLst>
            <pc:docMk/>
            <pc:sldMk cId="2714985661" sldId="349"/>
            <ac:picMk id="4" creationId="{00000000-0000-0000-0000-000000000000}"/>
          </ac:picMkLst>
        </pc:picChg>
      </pc:sldChg>
      <pc:sldChg chg="addSp delSp modSp mod setBg">
        <pc:chgData name="Mrs Hardstone" userId="cf5354f2-1aef-46c1-9d95-925f01f43569" providerId="ADAL" clId="{1A4A0881-BB1E-41DD-90B9-FA54532CE4CD}" dt="2026-09-21T12:05:37.535" v="255" actId="14100"/>
        <pc:sldMkLst>
          <pc:docMk/>
          <pc:sldMk cId="1300182280" sldId="397"/>
        </pc:sldMkLst>
        <pc:spChg chg="mod">
          <ac:chgData name="Mrs Hardstone" userId="cf5354f2-1aef-46c1-9d95-925f01f43569" providerId="ADAL" clId="{1A4A0881-BB1E-41DD-90B9-FA54532CE4CD}" dt="2026-09-21T11:53:02.949" v="90" actId="1076"/>
          <ac:spMkLst>
            <pc:docMk/>
            <pc:sldMk cId="1300182280" sldId="397"/>
            <ac:spMk id="5" creationId="{6B39DB4A-E51D-B9C9-3CB8-74947488EDE6}"/>
          </ac:spMkLst>
        </pc:spChg>
        <pc:spChg chg="add mod">
          <ac:chgData name="Mrs Hardstone" userId="cf5354f2-1aef-46c1-9d95-925f01f43569" providerId="ADAL" clId="{1A4A0881-BB1E-41DD-90B9-FA54532CE4CD}" dt="2026-09-21T12:01:19.595" v="241" actId="1076"/>
          <ac:spMkLst>
            <pc:docMk/>
            <pc:sldMk cId="1300182280" sldId="397"/>
            <ac:spMk id="10" creationId="{BC8F755F-5627-B32F-3CB0-FD098527722E}"/>
          </ac:spMkLst>
        </pc:spChg>
        <pc:picChg chg="mod">
          <ac:chgData name="Mrs Hardstone" userId="cf5354f2-1aef-46c1-9d95-925f01f43569" providerId="ADAL" clId="{1A4A0881-BB1E-41DD-90B9-FA54532CE4CD}" dt="2026-09-21T12:05:37.535" v="255" actId="14100"/>
          <ac:picMkLst>
            <pc:docMk/>
            <pc:sldMk cId="1300182280" sldId="397"/>
            <ac:picMk id="3" creationId="{1162836F-3834-93EB-369D-93608AC3DFBC}"/>
          </ac:picMkLst>
        </pc:picChg>
        <pc:picChg chg="add mod">
          <ac:chgData name="Mrs Hardstone" userId="cf5354f2-1aef-46c1-9d95-925f01f43569" providerId="ADAL" clId="{1A4A0881-BB1E-41DD-90B9-FA54532CE4CD}" dt="2026-09-21T12:05:23.142" v="251" actId="14100"/>
          <ac:picMkLst>
            <pc:docMk/>
            <pc:sldMk cId="1300182280" sldId="397"/>
            <ac:picMk id="12" creationId="{4DD4A12F-042B-C395-5667-911EB9B92005}"/>
          </ac:picMkLst>
        </pc:picChg>
      </pc:sldChg>
      <pc:sldChg chg="addSp delSp modSp new mod">
        <pc:chgData name="Mrs Hardstone" userId="cf5354f2-1aef-46c1-9d95-925f01f43569" providerId="ADAL" clId="{1A4A0881-BB1E-41DD-90B9-FA54532CE4CD}" dt="2026-09-21T11:49:30.717" v="47" actId="14100"/>
        <pc:sldMkLst>
          <pc:docMk/>
          <pc:sldMk cId="1462158437" sldId="398"/>
        </pc:sldMkLst>
        <pc:spChg chg="add mod">
          <ac:chgData name="Mrs Hardstone" userId="cf5354f2-1aef-46c1-9d95-925f01f43569" providerId="ADAL" clId="{1A4A0881-BB1E-41DD-90B9-FA54532CE4CD}" dt="2026-09-21T11:49:16.270" v="44" actId="20577"/>
          <ac:spMkLst>
            <pc:docMk/>
            <pc:sldMk cId="1462158437" sldId="398"/>
            <ac:spMk id="5" creationId="{950B04FF-D803-762B-DAF8-50493CF5C4D3}"/>
          </ac:spMkLst>
        </pc:spChg>
        <pc:spChg chg="add mod">
          <ac:chgData name="Mrs Hardstone" userId="cf5354f2-1aef-46c1-9d95-925f01f43569" providerId="ADAL" clId="{1A4A0881-BB1E-41DD-90B9-FA54532CE4CD}" dt="2026-09-21T11:45:12.511" v="32" actId="403"/>
          <ac:spMkLst>
            <pc:docMk/>
            <pc:sldMk cId="1462158437" sldId="398"/>
            <ac:spMk id="13" creationId="{126362B1-5192-124C-8166-3FB35C2C5A03}"/>
          </ac:spMkLst>
        </pc:spChg>
        <pc:picChg chg="add mod">
          <ac:chgData name="Mrs Hardstone" userId="cf5354f2-1aef-46c1-9d95-925f01f43569" providerId="ADAL" clId="{1A4A0881-BB1E-41DD-90B9-FA54532CE4CD}" dt="2026-09-21T11:49:30.717" v="47" actId="14100"/>
          <ac:picMkLst>
            <pc:docMk/>
            <pc:sldMk cId="1462158437" sldId="398"/>
            <ac:picMk id="7" creationId="{619BC2F6-0D30-C79E-83F1-86D68A29C527}"/>
          </ac:picMkLst>
        </pc:picChg>
        <pc:picChg chg="add mod">
          <ac:chgData name="Mrs Hardstone" userId="cf5354f2-1aef-46c1-9d95-925f01f43569" providerId="ADAL" clId="{1A4A0881-BB1E-41DD-90B9-FA54532CE4CD}" dt="2026-09-21T11:49:20.203" v="45" actId="1076"/>
          <ac:picMkLst>
            <pc:docMk/>
            <pc:sldMk cId="1462158437" sldId="398"/>
            <ac:picMk id="9" creationId="{721F8DD0-B157-65CB-A215-1DD94C56BFBA}"/>
          </ac:picMkLst>
        </pc:picChg>
        <pc:picChg chg="add mod">
          <ac:chgData name="Mrs Hardstone" userId="cf5354f2-1aef-46c1-9d95-925f01f43569" providerId="ADAL" clId="{1A4A0881-BB1E-41DD-90B9-FA54532CE4CD}" dt="2026-09-21T11:49:21.874" v="46" actId="1076"/>
          <ac:picMkLst>
            <pc:docMk/>
            <pc:sldMk cId="1462158437" sldId="398"/>
            <ac:picMk id="11" creationId="{EE6BAA06-999A-E5D1-9526-30E24E4E1CA2}"/>
          </ac:picMkLst>
        </pc:picChg>
      </pc:sldChg>
      <pc:sldChg chg="addSp delSp modSp add mod">
        <pc:chgData name="Mrs Hardstone" userId="cf5354f2-1aef-46c1-9d95-925f01f43569" providerId="ADAL" clId="{1A4A0881-BB1E-41DD-90B9-FA54532CE4CD}" dt="2026-09-21T12:05:47.322" v="256" actId="1076"/>
        <pc:sldMkLst>
          <pc:docMk/>
          <pc:sldMk cId="2533283104" sldId="399"/>
        </pc:sldMkLst>
        <pc:spChg chg="mod">
          <ac:chgData name="Mrs Hardstone" userId="cf5354f2-1aef-46c1-9d95-925f01f43569" providerId="ADAL" clId="{1A4A0881-BB1E-41DD-90B9-FA54532CE4CD}" dt="2026-09-21T11:50:38.407" v="53" actId="6549"/>
          <ac:spMkLst>
            <pc:docMk/>
            <pc:sldMk cId="2533283104" sldId="399"/>
            <ac:spMk id="5" creationId="{7324E67B-67C3-5E8B-097A-DEDA8966A3AA}"/>
          </ac:spMkLst>
        </pc:spChg>
        <pc:spChg chg="mod">
          <ac:chgData name="Mrs Hardstone" userId="cf5354f2-1aef-46c1-9d95-925f01f43569" providerId="ADAL" clId="{1A4A0881-BB1E-41DD-90B9-FA54532CE4CD}" dt="2026-09-21T11:50:55.127" v="82" actId="20577"/>
          <ac:spMkLst>
            <pc:docMk/>
            <pc:sldMk cId="2533283104" sldId="399"/>
            <ac:spMk id="7" creationId="{1068E026-26DC-20FA-0A5B-6EACBE532669}"/>
          </ac:spMkLst>
        </pc:spChg>
        <pc:picChg chg="add mod">
          <ac:chgData name="Mrs Hardstone" userId="cf5354f2-1aef-46c1-9d95-925f01f43569" providerId="ADAL" clId="{1A4A0881-BB1E-41DD-90B9-FA54532CE4CD}" dt="2026-09-21T12:05:47.322" v="256" actId="1076"/>
          <ac:picMkLst>
            <pc:docMk/>
            <pc:sldMk cId="2533283104" sldId="399"/>
            <ac:picMk id="6" creationId="{E3D6D2B8-CD36-41C6-8641-A6BD2DFB8BF5}"/>
          </ac:picMkLst>
        </pc:picChg>
      </pc:sldChg>
    </pc:docChg>
  </pc:docChgLst>
  <pc:docChgLst>
    <pc:chgData name="Mrs Hardstone" userId="S::vasfiyehardstone@raglan.mslt.org.uk::cf5354f2-1aef-46c1-9d95-925f01f43569" providerId="AD" clId="Web-{00000000-0000-0000-0000-000000000000}"/>
    <pc:docChg chg="modSld">
      <pc:chgData name="Mrs Hardstone" userId="S::vasfiyehardstone@raglan.mslt.org.uk::cf5354f2-1aef-46c1-9d95-925f01f43569" providerId="AD" clId="Web-{00000000-0000-0000-0000-000000000000}" dt="2026-09-25T14:49:49.302" v="3" actId="1076"/>
      <pc:docMkLst>
        <pc:docMk/>
      </pc:docMkLst>
      <pc:sldChg chg="modSp">
        <pc:chgData name="Mrs Hardstone" userId="S::vasfiyehardstone@raglan.mslt.org.uk::cf5354f2-1aef-46c1-9d95-925f01f43569" providerId="AD" clId="Web-{00000000-0000-0000-0000-000000000000}" dt="2026-09-25T14:49:49.302" v="3" actId="1076"/>
        <pc:sldMkLst>
          <pc:docMk/>
          <pc:sldMk cId="2714985661" sldId="349"/>
        </pc:sldMkLst>
        <pc:spChg chg="mod">
          <ac:chgData name="Mrs Hardstone" userId="S::vasfiyehardstone@raglan.mslt.org.uk::cf5354f2-1aef-46c1-9d95-925f01f43569" providerId="AD" clId="Web-{00000000-0000-0000-0000-000000000000}" dt="2026-09-25T14:49:31.051" v="2" actId="20577"/>
          <ac:spMkLst>
            <pc:docMk/>
            <pc:sldMk cId="2714985661" sldId="349"/>
            <ac:spMk id="2" creationId="{00000000-0000-0000-0000-000000000000}"/>
          </ac:spMkLst>
        </pc:spChg>
        <pc:picChg chg="mod">
          <ac:chgData name="Mrs Hardstone" userId="S::vasfiyehardstone@raglan.mslt.org.uk::cf5354f2-1aef-46c1-9d95-925f01f43569" providerId="AD" clId="Web-{00000000-0000-0000-0000-000000000000}" dt="2026-09-25T14:49:49.302" v="3" actId="1076"/>
          <ac:picMkLst>
            <pc:docMk/>
            <pc:sldMk cId="2714985661" sldId="349"/>
            <ac:picMk id="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67B83A-3E37-4DBA-9C1F-69BB7B9F049B}" type="datetimeFigureOut">
              <a:rPr lang="en-GB" smtClean="0"/>
              <a:pPr/>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1820-201B-4E5D-B67E-CB5A78B7CFEA}" type="slidenum">
              <a:rPr lang="en-GB" smtClean="0"/>
              <a:pPr/>
              <a:t>‹#›</a:t>
            </a:fld>
            <a:endParaRPr lang="en-GB"/>
          </a:p>
        </p:txBody>
      </p:sp>
    </p:spTree>
    <p:extLst>
      <p:ext uri="{BB962C8B-B14F-4D97-AF65-F5344CB8AC3E}">
        <p14:creationId xmlns:p14="http://schemas.microsoft.com/office/powerpoint/2010/main" val="3262002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28BB4293-E53C-48A3-B1F0-C5A633DBA310}" type="slidenum">
              <a:rPr lang="en-US">
                <a:latin typeface="Arial" pitchFamily="34" charset="0"/>
              </a:rPr>
              <a:pPr/>
              <a:t>19</a:t>
            </a:fld>
            <a:endParaRPr lang="en-US">
              <a:latin typeface="Arial"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461195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125225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884553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1859439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1725580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1035705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3837728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318168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279197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9911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3746486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EBD50B4-04A4-4D5C-8507-FA25B6359BC3}" type="datetimeFigureOut">
              <a:rPr lang="en-GB" smtClean="0"/>
              <a:pPr/>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BA6C31-6555-4E34-921D-DDDAA3306893}" type="slidenum">
              <a:rPr lang="en-GB" smtClean="0"/>
              <a:pPr/>
              <a:t>‹#›</a:t>
            </a:fld>
            <a:endParaRPr lang="en-GB"/>
          </a:p>
        </p:txBody>
      </p:sp>
    </p:spTree>
    <p:extLst>
      <p:ext uri="{BB962C8B-B14F-4D97-AF65-F5344CB8AC3E}">
        <p14:creationId xmlns:p14="http://schemas.microsoft.com/office/powerpoint/2010/main" val="1422609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2345498-57C4-ED43-97F0-DA73C64CA282}"/>
              </a:ext>
            </a:extLst>
          </p:cNvPr>
          <p:cNvSpPr>
            <a:spLocks noGrp="1"/>
          </p:cNvSpPr>
          <p:nvPr>
            <p:ph type="title"/>
          </p:nvPr>
        </p:nvSpPr>
        <p:spPr>
          <a:xfrm>
            <a:off x="1193581" y="687572"/>
            <a:ext cx="5948364" cy="1020912"/>
          </a:xfrm>
        </p:spPr>
        <p:txBody>
          <a:bodyPr>
            <a:normAutofit/>
          </a:bodyPr>
          <a:lstStyle>
            <a:lvl1pPr>
              <a:defRPr sz="3600" b="1">
                <a:solidFill>
                  <a:schemeClr val="tx1"/>
                </a:solidFill>
              </a:defRPr>
            </a:lvl1pPr>
          </a:lstStyle>
          <a:p>
            <a:r>
              <a:rPr lang="en-GB"/>
              <a:t>Click to edit Master title style</a:t>
            </a:r>
          </a:p>
        </p:txBody>
      </p:sp>
      <p:sp>
        <p:nvSpPr>
          <p:cNvPr id="7" name="Text Placeholder 7">
            <a:extLst>
              <a:ext uri="{FF2B5EF4-FFF2-40B4-BE49-F238E27FC236}">
                <a16:creationId xmlns:a16="http://schemas.microsoft.com/office/drawing/2014/main" id="{B613791D-4616-2C44-99C0-11011BD1DF96}"/>
              </a:ext>
            </a:extLst>
          </p:cNvPr>
          <p:cNvSpPr>
            <a:spLocks noGrp="1"/>
          </p:cNvSpPr>
          <p:nvPr>
            <p:ph type="body" sz="quarter" idx="13"/>
          </p:nvPr>
        </p:nvSpPr>
        <p:spPr>
          <a:xfrm>
            <a:off x="1193801" y="2723950"/>
            <a:ext cx="4674668" cy="335557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7">
            <a:extLst>
              <a:ext uri="{FF2B5EF4-FFF2-40B4-BE49-F238E27FC236}">
                <a16:creationId xmlns:a16="http://schemas.microsoft.com/office/drawing/2014/main" id="{2CFE9963-7A0D-1D4D-A970-0E810656162E}"/>
              </a:ext>
            </a:extLst>
          </p:cNvPr>
          <p:cNvSpPr>
            <a:spLocks noGrp="1"/>
          </p:cNvSpPr>
          <p:nvPr>
            <p:ph type="body" sz="quarter" idx="14"/>
          </p:nvPr>
        </p:nvSpPr>
        <p:spPr>
          <a:xfrm>
            <a:off x="6323533" y="2723950"/>
            <a:ext cx="4674668" cy="335557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671756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9F3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D50B4-04A4-4D5C-8507-FA25B6359BC3}" type="datetimeFigureOut">
              <a:rPr lang="en-GB" smtClean="0"/>
              <a:pPr/>
              <a:t>01/10/2026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A6C31-6555-4E34-921D-DDDAA3306893}" type="slidenum">
              <a:rPr lang="en-GB" smtClean="0"/>
              <a:pPr/>
              <a:t>‹#›</a:t>
            </a:fld>
            <a:endParaRPr lang="en-GB"/>
          </a:p>
        </p:txBody>
      </p:sp>
    </p:spTree>
    <p:extLst>
      <p:ext uri="{BB962C8B-B14F-4D97-AF65-F5344CB8AC3E}">
        <p14:creationId xmlns:p14="http://schemas.microsoft.com/office/powerpoint/2010/main" val="4271790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raglanprimary.school/phonics-readi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hyperlink" Target="https://www.youtube.com/watch?v=BW5Vz9CVMgk" TargetMode="External"/><Relationship Id="rId4" Type="http://schemas.openxmlformats.org/officeDocument/2006/relationships/hyperlink" Target="https://www.youtube.com/watch?v=_orqT92Rom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7.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gif"/><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raglanprimary.school/phonics-reading/"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466" y="1916349"/>
            <a:ext cx="11267875" cy="1269886"/>
          </a:xfrm>
          <a:noFill/>
        </p:spPr>
        <p:txBody>
          <a:bodyPr>
            <a:noAutofit/>
          </a:bodyPr>
          <a:lstStyle/>
          <a:p>
            <a:r>
              <a:rPr lang="en-GB" sz="7000" b="1" dirty="0">
                <a:solidFill>
                  <a:schemeClr val="accent5">
                    <a:lumMod val="50000"/>
                  </a:schemeClr>
                </a:solidFill>
                <a:latin typeface="Sassoon Infant Std" panose="020B0503020103030203" pitchFamily="34" charset="0"/>
                <a:ea typeface="Verdana" panose="020B0604030504040204" pitchFamily="34" charset="0"/>
                <a:cs typeface="Verdana" panose="020B0604030504040204" pitchFamily="34" charset="0"/>
              </a:rPr>
              <a:t>Phonics and Reading </a:t>
            </a:r>
            <a:br>
              <a:rPr lang="en-GB" sz="7000" b="1" dirty="0">
                <a:solidFill>
                  <a:schemeClr val="accent5">
                    <a:lumMod val="50000"/>
                  </a:schemeClr>
                </a:solidFill>
                <a:latin typeface="Sassoon Infant Std" panose="020B0503020103030203" pitchFamily="34" charset="0"/>
                <a:ea typeface="Verdana" panose="020B0604030504040204" pitchFamily="34" charset="0"/>
                <a:cs typeface="Verdana" panose="020B0604030504040204" pitchFamily="34" charset="0"/>
              </a:rPr>
            </a:br>
            <a:r>
              <a:rPr lang="en-GB" sz="7000" b="1" dirty="0">
                <a:solidFill>
                  <a:schemeClr val="accent5">
                    <a:lumMod val="50000"/>
                  </a:schemeClr>
                </a:solidFill>
                <a:latin typeface="Sassoon Infant Std" panose="020B0503020103030203" pitchFamily="34" charset="0"/>
                <a:ea typeface="Verdana" panose="020B0604030504040204" pitchFamily="34" charset="0"/>
                <a:cs typeface="Verdana" panose="020B0604030504040204" pitchFamily="34" charset="0"/>
              </a:rPr>
              <a:t>in Year 1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3065" y="2683929"/>
            <a:ext cx="3547960" cy="4174071"/>
          </a:xfrm>
          <a:prstGeom prst="rect">
            <a:avLst/>
          </a:prstGeom>
        </p:spPr>
      </p:pic>
      <p:pic>
        <p:nvPicPr>
          <p:cNvPr id="5" name="Picture 2"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627" y="5260932"/>
            <a:ext cx="4085355" cy="135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289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550989"/>
          </a:xfrm>
        </p:spPr>
        <p:txBody>
          <a:bodyPr>
            <a:normAutofit/>
          </a:bodyPr>
          <a:lstStyle/>
          <a:p>
            <a:r>
              <a:rPr lang="en-GB" sz="5000" b="1" dirty="0">
                <a:solidFill>
                  <a:schemeClr val="accent5">
                    <a:lumMod val="75000"/>
                  </a:schemeClr>
                </a:solidFill>
                <a:latin typeface="Sassoon Infant Std" panose="020B0503020103030203" pitchFamily="34" charset="0"/>
              </a:rPr>
              <a:t>Overview of the session…</a:t>
            </a:r>
            <a:br>
              <a:rPr lang="en-GB" b="1" dirty="0">
                <a:solidFill>
                  <a:schemeClr val="accent5">
                    <a:lumMod val="75000"/>
                  </a:schemeClr>
                </a:solidFill>
              </a:rPr>
            </a:br>
            <a:endParaRPr lang="en-GB" b="1" dirty="0">
              <a:solidFill>
                <a:schemeClr val="accent5">
                  <a:lumMod val="75000"/>
                </a:schemeClr>
              </a:solidFill>
            </a:endParaRPr>
          </a:p>
        </p:txBody>
      </p:sp>
      <p:sp>
        <p:nvSpPr>
          <p:cNvPr id="3" name="Content Placeholder 2"/>
          <p:cNvSpPr>
            <a:spLocks noGrp="1"/>
          </p:cNvSpPr>
          <p:nvPr>
            <p:ph idx="1"/>
          </p:nvPr>
        </p:nvSpPr>
        <p:spPr>
          <a:xfrm>
            <a:off x="838200" y="1825625"/>
            <a:ext cx="10515600" cy="4009910"/>
          </a:xfrm>
        </p:spPr>
        <p:txBody>
          <a:bodyPr/>
          <a:lstStyle/>
          <a:p>
            <a:r>
              <a:rPr lang="en-GB" dirty="0">
                <a:latin typeface="Sassoon Infant Std" panose="020B0503020103030203" pitchFamily="34" charset="0"/>
              </a:rPr>
              <a:t>What is phonics?</a:t>
            </a:r>
          </a:p>
          <a:p>
            <a:r>
              <a:rPr lang="en-GB" dirty="0">
                <a:latin typeface="Sassoon Infant Std" panose="020B0503020103030203" pitchFamily="34" charset="0"/>
              </a:rPr>
              <a:t>Why do we teach phonics? </a:t>
            </a:r>
          </a:p>
          <a:p>
            <a:r>
              <a:rPr lang="en-GB" dirty="0">
                <a:latin typeface="Sassoon Infant Std" panose="020B0503020103030203" pitchFamily="34" charset="0"/>
              </a:rPr>
              <a:t>Phonics terminology</a:t>
            </a:r>
          </a:p>
          <a:p>
            <a:r>
              <a:rPr lang="en-GB" sz="2800" dirty="0">
                <a:latin typeface="Sassoon Infant Std" panose="020B0503020103030203" pitchFamily="34" charset="0"/>
              </a:rPr>
              <a:t>How phonics is taught at Raglan – Unlocking Letters and Sounds</a:t>
            </a:r>
          </a:p>
          <a:p>
            <a:r>
              <a:rPr lang="en-GB" dirty="0">
                <a:latin typeface="Sassoon Infant Std" panose="020B0503020103030203" pitchFamily="34" charset="0"/>
              </a:rPr>
              <a:t>Year 1 Phonics Screening Check</a:t>
            </a:r>
            <a:endParaRPr lang="en-GB" sz="2800" dirty="0">
              <a:latin typeface="Sassoon Infant Std" panose="020B0503020103030203" pitchFamily="34" charset="0"/>
            </a:endParaRPr>
          </a:p>
          <a:p>
            <a:r>
              <a:rPr lang="en-GB" dirty="0">
                <a:latin typeface="Sassoon Infant Std" panose="020B0503020103030203" pitchFamily="34" charset="0"/>
              </a:rPr>
              <a:t>Reading</a:t>
            </a:r>
            <a:r>
              <a:rPr lang="en-GB" sz="2800" dirty="0">
                <a:latin typeface="Sassoon Infant Std" panose="020B0503020103030203" pitchFamily="34" charset="0"/>
              </a:rPr>
              <a:t> at Raglan </a:t>
            </a:r>
          </a:p>
        </p:txBody>
      </p:sp>
      <p:sp>
        <p:nvSpPr>
          <p:cNvPr id="5" name="TextBox 4">
            <a:extLst>
              <a:ext uri="{FF2B5EF4-FFF2-40B4-BE49-F238E27FC236}">
                <a16:creationId xmlns:a16="http://schemas.microsoft.com/office/drawing/2014/main" id="{DA6E8A2F-C0D7-26B7-CED6-CE48A5720DD1}"/>
              </a:ext>
            </a:extLst>
          </p:cNvPr>
          <p:cNvSpPr txBox="1"/>
          <p:nvPr/>
        </p:nvSpPr>
        <p:spPr>
          <a:xfrm>
            <a:off x="769188" y="5835535"/>
            <a:ext cx="8745747" cy="584775"/>
          </a:xfrm>
          <a:prstGeom prst="rect">
            <a:avLst/>
          </a:prstGeom>
          <a:noFill/>
        </p:spPr>
        <p:txBody>
          <a:bodyPr wrap="square">
            <a:spAutoFit/>
          </a:bodyPr>
          <a:lstStyle/>
          <a:p>
            <a:r>
              <a:rPr lang="en-GB" sz="3200" dirty="0">
                <a:latin typeface="Sassoon Infant Std" panose="020B0503020103030203" pitchFamily="34" charset="0"/>
                <a:cs typeface="Sabon Next LT" panose="02000500000000000000" pitchFamily="2" charset="0"/>
                <a:hlinkClick r:id="rId2"/>
              </a:rPr>
              <a:t>https://raglanprimary.school/phonics-reading/</a:t>
            </a:r>
            <a:endParaRPr lang="en-GB" sz="3200" dirty="0">
              <a:latin typeface="Sassoon Infant Std" panose="020B0503020103030203" pitchFamily="34" charset="0"/>
              <a:cs typeface="Sabon Next LT" panose="02000500000000000000" pitchFamily="2" charset="0"/>
            </a:endParaRPr>
          </a:p>
        </p:txBody>
      </p:sp>
    </p:spTree>
    <p:extLst>
      <p:ext uri="{BB962C8B-B14F-4D97-AF65-F5344CB8AC3E}">
        <p14:creationId xmlns:p14="http://schemas.microsoft.com/office/powerpoint/2010/main" val="277369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686838" y="282633"/>
            <a:ext cx="10515600" cy="9477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b="1" dirty="0">
                <a:solidFill>
                  <a:schemeClr val="accent5">
                    <a:lumMod val="50000"/>
                  </a:schemeClr>
                </a:solidFill>
                <a:latin typeface="Sassoon Infant Std" panose="020B0503020103030203" pitchFamily="34" charset="0"/>
              </a:rPr>
              <a:t>What is Phonics?</a:t>
            </a:r>
          </a:p>
        </p:txBody>
      </p:sp>
      <p:sp>
        <p:nvSpPr>
          <p:cNvPr id="8" name="Content Placeholder 2"/>
          <p:cNvSpPr txBox="1">
            <a:spLocks/>
          </p:cNvSpPr>
          <p:nvPr/>
        </p:nvSpPr>
        <p:spPr>
          <a:xfrm>
            <a:off x="479020" y="1474838"/>
            <a:ext cx="10931236" cy="46609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GB" sz="3200" dirty="0">
                <a:latin typeface="Sassoon Infant Std" panose="020B0503020103030203" pitchFamily="34" charset="0"/>
              </a:rPr>
              <a:t>Phonics is a way of teaching children how to read and write.</a:t>
            </a:r>
          </a:p>
          <a:p>
            <a:pPr marL="457200" indent="-457200" algn="l">
              <a:buFont typeface="Arial" panose="020B0604020202020204" pitchFamily="34" charset="0"/>
              <a:buChar char="•"/>
            </a:pPr>
            <a:r>
              <a:rPr lang="en-GB" altLang="en-US" sz="3200" dirty="0">
                <a:latin typeface="Sassoon Infant Std" panose="020B0503020103030203" pitchFamily="34" charset="0"/>
              </a:rPr>
              <a:t>Phonics teaches children to listen carefully and identify the smallest units of sound (phonemes) that make up words. </a:t>
            </a:r>
          </a:p>
          <a:p>
            <a:pPr marL="457200" indent="-457200" algn="l">
              <a:buFont typeface="Arial" panose="020B0604020202020204" pitchFamily="34" charset="0"/>
              <a:buChar char="•"/>
            </a:pPr>
            <a:r>
              <a:rPr lang="en-GB" sz="3200" dirty="0">
                <a:latin typeface="Sassoon Infant Std" panose="020B0503020103030203" pitchFamily="34" charset="0"/>
              </a:rPr>
              <a:t>Children learn how to link these phonemes with graphemes (the letters used to represent these sounds).</a:t>
            </a:r>
          </a:p>
        </p:txBody>
      </p:sp>
      <p:sp>
        <p:nvSpPr>
          <p:cNvPr id="2" name="AutoShape 2" descr="Image result for phonics lesson"/>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accent5">
                  <a:lumMod val="75000"/>
                </a:schemeClr>
              </a:solidFill>
            </a:endParaRPr>
          </a:p>
        </p:txBody>
      </p:sp>
      <p:pic>
        <p:nvPicPr>
          <p:cNvPr id="4" name="Picture 3"/>
          <p:cNvPicPr>
            <a:picLocks noChangeAspect="1"/>
          </p:cNvPicPr>
          <p:nvPr/>
        </p:nvPicPr>
        <p:blipFill>
          <a:blip r:embed="rId2"/>
          <a:stretch>
            <a:fillRect/>
          </a:stretch>
        </p:blipFill>
        <p:spPr>
          <a:xfrm>
            <a:off x="8641041" y="4775594"/>
            <a:ext cx="2761905" cy="1657143"/>
          </a:xfrm>
          <a:prstGeom prst="rect">
            <a:avLst/>
          </a:prstGeom>
        </p:spPr>
      </p:pic>
    </p:spTree>
    <p:extLst>
      <p:ext uri="{BB962C8B-B14F-4D97-AF65-F5344CB8AC3E}">
        <p14:creationId xmlns:p14="http://schemas.microsoft.com/office/powerpoint/2010/main" val="3707561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063" y="427755"/>
            <a:ext cx="7591816" cy="1325563"/>
          </a:xfrm>
        </p:spPr>
        <p:txBody>
          <a:bodyPr>
            <a:normAutofit fontScale="90000"/>
          </a:bodyPr>
          <a:lstStyle/>
          <a:p>
            <a:r>
              <a:rPr lang="en-GB" sz="5000" b="1" dirty="0">
                <a:solidFill>
                  <a:schemeClr val="accent5">
                    <a:lumMod val="50000"/>
                  </a:schemeClr>
                </a:solidFill>
                <a:latin typeface="Sassoon Infant Std" panose="020B0503020103030203" pitchFamily="34" charset="0"/>
              </a:rPr>
              <a:t>Why do we teach phonics?</a:t>
            </a:r>
          </a:p>
        </p:txBody>
      </p:sp>
      <p:sp>
        <p:nvSpPr>
          <p:cNvPr id="6" name="Text Placeholder 2">
            <a:extLst>
              <a:ext uri="{FF2B5EF4-FFF2-40B4-BE49-F238E27FC236}">
                <a16:creationId xmlns:a16="http://schemas.microsoft.com/office/drawing/2014/main" id="{D2772F37-1CCD-6943-BDD0-EBD0D2488122}"/>
              </a:ext>
            </a:extLst>
          </p:cNvPr>
          <p:cNvSpPr txBox="1">
            <a:spLocks/>
          </p:cNvSpPr>
          <p:nvPr/>
        </p:nvSpPr>
        <p:spPr>
          <a:xfrm>
            <a:off x="2313819" y="2308698"/>
            <a:ext cx="7564361" cy="3134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sysClr val="windowText" lastClr="000000"/>
                </a:solidFill>
                <a:effectLst/>
                <a:uLnTx/>
                <a:uFillTx/>
                <a:latin typeface="Sassoon Infant Std" panose="020B0503020103030203" pitchFamily="34" charset="0"/>
              </a:rPr>
              <a:t>Children should be taught to use phonic knowledge and skills as </a:t>
            </a:r>
            <a:r>
              <a:rPr kumimoji="0" lang="en-GB" sz="3200" b="0" i="0" u="sng" strike="noStrike" kern="1200" cap="none" spc="0" normalizeH="0" baseline="0" noProof="0" dirty="0">
                <a:ln>
                  <a:noFill/>
                </a:ln>
                <a:solidFill>
                  <a:sysClr val="windowText" lastClr="000000"/>
                </a:solidFill>
                <a:effectLst/>
                <a:uLnTx/>
                <a:uFillTx/>
                <a:latin typeface="Sassoon Infant Std" panose="020B0503020103030203" pitchFamily="34" charset="0"/>
              </a:rPr>
              <a:t>the</a:t>
            </a:r>
            <a:r>
              <a:rPr kumimoji="0" lang="en-GB" sz="3200" b="0" i="0" u="none" strike="noStrike" kern="1200" cap="none" spc="0" normalizeH="0" baseline="0" noProof="0" dirty="0">
                <a:ln>
                  <a:noFill/>
                </a:ln>
                <a:solidFill>
                  <a:sysClr val="windowText" lastClr="000000"/>
                </a:solidFill>
                <a:effectLst/>
                <a:uLnTx/>
                <a:uFillTx/>
                <a:latin typeface="Sassoon Infant Std" panose="020B0503020103030203" pitchFamily="34" charset="0"/>
              </a:rPr>
              <a:t> route to decode words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3200" b="0" i="0" u="none" strike="noStrike" kern="1200" cap="none" spc="0" normalizeH="0" baseline="0" noProof="0" dirty="0">
              <a:ln>
                <a:noFill/>
              </a:ln>
              <a:solidFill>
                <a:sysClr val="windowText" lastClr="000000"/>
              </a:solidFill>
              <a:effectLst/>
              <a:uLnTx/>
              <a:uFillTx/>
              <a:latin typeface="Sassoon Infant Std" panose="020B0503020103030203"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sysClr val="windowText" lastClr="000000"/>
                </a:solidFill>
                <a:effectLst/>
                <a:uLnTx/>
                <a:uFillTx/>
                <a:latin typeface="Sassoon Infant Std" panose="020B0503020103030203" pitchFamily="34" charset="0"/>
              </a:rPr>
              <a:t>National Curriculum in England 2014</a:t>
            </a:r>
          </a:p>
        </p:txBody>
      </p:sp>
    </p:spTree>
    <p:extLst>
      <p:ext uri="{BB962C8B-B14F-4D97-AF65-F5344CB8AC3E}">
        <p14:creationId xmlns:p14="http://schemas.microsoft.com/office/powerpoint/2010/main" val="259501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b="1" dirty="0">
                <a:solidFill>
                  <a:schemeClr val="accent5">
                    <a:lumMod val="50000"/>
                  </a:schemeClr>
                </a:solidFill>
                <a:latin typeface="Sassoon Infant Std" panose="020B0503020103030203" pitchFamily="34" charset="0"/>
              </a:rPr>
              <a:t>Why do we teach phonics?</a:t>
            </a:r>
          </a:p>
        </p:txBody>
      </p:sp>
      <p:sp>
        <p:nvSpPr>
          <p:cNvPr id="3" name="Content Placeholder 2"/>
          <p:cNvSpPr>
            <a:spLocks noGrp="1"/>
          </p:cNvSpPr>
          <p:nvPr>
            <p:ph idx="1"/>
          </p:nvPr>
        </p:nvSpPr>
        <p:spPr/>
        <p:txBody>
          <a:bodyPr>
            <a:normAutofit/>
          </a:bodyPr>
          <a:lstStyle/>
          <a:p>
            <a:pPr marL="0" indent="0">
              <a:buNone/>
            </a:pPr>
            <a:r>
              <a:rPr lang="en-GB" sz="3200" dirty="0">
                <a:latin typeface="Sassoon Infant Std" panose="020B0503020103030203" pitchFamily="34" charset="0"/>
              </a:rPr>
              <a:t>Using phonics is </a:t>
            </a:r>
            <a:r>
              <a:rPr lang="en-GB" sz="3200" b="1" dirty="0">
                <a:latin typeface="Sassoon Infant Std" panose="020B0503020103030203" pitchFamily="34" charset="0"/>
              </a:rPr>
              <a:t>the</a:t>
            </a:r>
            <a:r>
              <a:rPr lang="en-GB" sz="3200" dirty="0">
                <a:latin typeface="Sassoon Infant Std" panose="020B0503020103030203" pitchFamily="34" charset="0"/>
              </a:rPr>
              <a:t> most efficient way to decode words and so we should be teaching children to tackle print using phonics as their primary strategy.</a:t>
            </a:r>
          </a:p>
          <a:p>
            <a:endParaRPr lang="en-GB" sz="4000" dirty="0">
              <a:latin typeface="Sassoon Infant Std" panose="020B0503020103030203" pitchFamily="34" charset="0"/>
            </a:endParaRPr>
          </a:p>
        </p:txBody>
      </p:sp>
    </p:spTree>
    <p:extLst>
      <p:ext uri="{BB962C8B-B14F-4D97-AF65-F5344CB8AC3E}">
        <p14:creationId xmlns:p14="http://schemas.microsoft.com/office/powerpoint/2010/main" val="641896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5000" b="1" dirty="0">
                <a:solidFill>
                  <a:schemeClr val="accent5">
                    <a:lumMod val="50000"/>
                  </a:schemeClr>
                </a:solidFill>
                <a:latin typeface="Sassoon Infant Std" panose="020B0503020103030203" pitchFamily="34" charset="0"/>
              </a:rPr>
              <a:t>What caption do you think would go with this picture?</a:t>
            </a:r>
          </a:p>
        </p:txBody>
      </p:sp>
      <p:pic>
        <p:nvPicPr>
          <p:cNvPr id="4" name="Picture 3" descr="A picture containing text&#10;&#10;Description automatically generated">
            <a:extLst>
              <a:ext uri="{FF2B5EF4-FFF2-40B4-BE49-F238E27FC236}">
                <a16:creationId xmlns:a16="http://schemas.microsoft.com/office/drawing/2014/main" id="{C0D4C1C8-193B-2A41-A0A8-19EB10DD58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275" y="2283718"/>
            <a:ext cx="6614367" cy="3398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a:extLst>
              <a:ext uri="{FF2B5EF4-FFF2-40B4-BE49-F238E27FC236}">
                <a16:creationId xmlns:a16="http://schemas.microsoft.com/office/drawing/2014/main" id="{25823E02-351A-9E4B-A051-B1D72AFC1F9C}"/>
              </a:ext>
            </a:extLst>
          </p:cNvPr>
          <p:cNvSpPr/>
          <p:nvPr/>
        </p:nvSpPr>
        <p:spPr>
          <a:xfrm>
            <a:off x="2644275" y="4838008"/>
            <a:ext cx="3382452" cy="844689"/>
          </a:xfrm>
          <a:prstGeom prst="rect">
            <a:avLst/>
          </a:prstGeom>
          <a:solidFill>
            <a:srgbClr val="DFE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0039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5000" b="1" dirty="0">
                <a:solidFill>
                  <a:schemeClr val="accent5">
                    <a:lumMod val="50000"/>
                  </a:schemeClr>
                </a:solidFill>
                <a:latin typeface="Sassoon Infant Std" panose="020B0503020103030203" pitchFamily="34" charset="0"/>
              </a:rPr>
              <a:t>What caption do you think would go with this picture?</a:t>
            </a:r>
          </a:p>
        </p:txBody>
      </p:sp>
      <p:pic>
        <p:nvPicPr>
          <p:cNvPr id="4" name="Picture 3" descr="A picture containing text&#10;&#10;Description automatically generated">
            <a:extLst>
              <a:ext uri="{FF2B5EF4-FFF2-40B4-BE49-F238E27FC236}">
                <a16:creationId xmlns:a16="http://schemas.microsoft.com/office/drawing/2014/main" id="{C0D4C1C8-193B-2A41-A0A8-19EB10DD58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598" y="1880654"/>
            <a:ext cx="8862575" cy="4554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4919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000" b="1" dirty="0">
                <a:solidFill>
                  <a:schemeClr val="accent5">
                    <a:lumMod val="50000"/>
                  </a:schemeClr>
                </a:solidFill>
                <a:latin typeface="Sassoon Infant Std" panose="020B0503020103030203" pitchFamily="34" charset="0"/>
              </a:rPr>
              <a:t>Phonics Terminology</a:t>
            </a:r>
          </a:p>
        </p:txBody>
      </p:sp>
      <p:sp>
        <p:nvSpPr>
          <p:cNvPr id="3" name="Content Placeholder 2"/>
          <p:cNvSpPr>
            <a:spLocks noGrp="1"/>
          </p:cNvSpPr>
          <p:nvPr>
            <p:ph idx="1"/>
          </p:nvPr>
        </p:nvSpPr>
        <p:spPr>
          <a:xfrm>
            <a:off x="641554" y="3074322"/>
            <a:ext cx="10515600" cy="3220200"/>
          </a:xfrm>
        </p:spPr>
        <p:txBody>
          <a:bodyPr>
            <a:normAutofit fontScale="92500" lnSpcReduction="20000"/>
          </a:bodyPr>
          <a:lstStyle/>
          <a:p>
            <a:pPr marL="0" indent="0">
              <a:buNone/>
            </a:pPr>
            <a:r>
              <a:rPr lang="en-GB" sz="4300" dirty="0">
                <a:latin typeface="Sassoon Infant Std" panose="020B0503020103030203" pitchFamily="34" charset="0"/>
              </a:rPr>
              <a:t>A </a:t>
            </a:r>
            <a:r>
              <a:rPr lang="en-GB" sz="4300" b="1" dirty="0">
                <a:latin typeface="Sassoon Infant Std" panose="020B0503020103030203" pitchFamily="34" charset="0"/>
              </a:rPr>
              <a:t>phoneme (</a:t>
            </a:r>
            <a:r>
              <a:rPr lang="en-GB" sz="4300" b="1" u="sng" dirty="0">
                <a:latin typeface="Sassoon Infant Std" panose="020B0503020103030203" pitchFamily="34" charset="0"/>
              </a:rPr>
              <a:t>sound</a:t>
            </a:r>
            <a:r>
              <a:rPr lang="en-GB" sz="4300" b="1" dirty="0">
                <a:latin typeface="Sassoon Infant Std" panose="020B0503020103030203" pitchFamily="34" charset="0"/>
              </a:rPr>
              <a:t>) </a:t>
            </a:r>
            <a:r>
              <a:rPr lang="en-GB" sz="4300" dirty="0">
                <a:latin typeface="Sassoon Infant Std" panose="020B0503020103030203" pitchFamily="34" charset="0"/>
              </a:rPr>
              <a:t>is the smallest unit of sound in a word. There are approximately 44 phonemes in English.</a:t>
            </a:r>
          </a:p>
          <a:p>
            <a:pPr marL="0" indent="0">
              <a:buNone/>
            </a:pPr>
            <a:endParaRPr lang="en-GB" sz="4300" dirty="0">
              <a:latin typeface="Sassoon Infant Std" panose="020B0503020103030203" pitchFamily="34" charset="0"/>
            </a:endParaRPr>
          </a:p>
          <a:p>
            <a:endParaRPr lang="en-GB" sz="4300" dirty="0"/>
          </a:p>
          <a:p>
            <a:pPr marL="0" indent="0">
              <a:buNone/>
            </a:pPr>
            <a:r>
              <a:rPr lang="en-GB" sz="4300" dirty="0">
                <a:latin typeface="Sassoon Infant Std" panose="020B0503020103030203" pitchFamily="34" charset="0"/>
              </a:rPr>
              <a:t> </a:t>
            </a:r>
            <a:r>
              <a:rPr lang="en-GB" sz="4300" b="1" dirty="0">
                <a:latin typeface="Sassoon Infant Std" panose="020B0503020103030203" pitchFamily="34" charset="0"/>
              </a:rPr>
              <a:t>/c/ </a:t>
            </a:r>
            <a:r>
              <a:rPr lang="en-GB" sz="4300" dirty="0">
                <a:latin typeface="Sassoon Infant Std" panose="020B0503020103030203" pitchFamily="34" charset="0"/>
              </a:rPr>
              <a:t>as in </a:t>
            </a:r>
            <a:r>
              <a:rPr lang="en-GB" sz="4300" i="1" dirty="0">
                <a:latin typeface="Sassoon Infant Std" panose="020B0503020103030203" pitchFamily="34" charset="0"/>
              </a:rPr>
              <a:t>c-a-t</a:t>
            </a:r>
            <a:r>
              <a:rPr lang="en-GB" sz="4300" dirty="0">
                <a:latin typeface="Sassoon Infant Std" panose="020B0503020103030203" pitchFamily="34" charset="0"/>
              </a:rPr>
              <a:t>, or </a:t>
            </a:r>
            <a:r>
              <a:rPr lang="en-GB" sz="4300" b="1" dirty="0">
                <a:latin typeface="Sassoon Infant Std" panose="020B0503020103030203" pitchFamily="34" charset="0"/>
              </a:rPr>
              <a:t>/</a:t>
            </a:r>
            <a:r>
              <a:rPr lang="en-GB" sz="4300" b="1" dirty="0" err="1">
                <a:latin typeface="Sassoon Infant Std" panose="020B0503020103030203" pitchFamily="34" charset="0"/>
              </a:rPr>
              <a:t>sh</a:t>
            </a:r>
            <a:r>
              <a:rPr lang="en-GB" sz="4300" b="1" dirty="0">
                <a:latin typeface="Sassoon Infant Std" panose="020B0503020103030203" pitchFamily="34" charset="0"/>
              </a:rPr>
              <a:t>/ </a:t>
            </a:r>
            <a:r>
              <a:rPr lang="en-GB" sz="4300" dirty="0">
                <a:latin typeface="Sassoon Infant Std" panose="020B0503020103030203" pitchFamily="34" charset="0"/>
              </a:rPr>
              <a:t>as in </a:t>
            </a:r>
            <a:r>
              <a:rPr lang="en-GB" sz="4300" i="1" dirty="0" err="1">
                <a:latin typeface="Sassoon Infant Std" panose="020B0503020103030203" pitchFamily="34" charset="0"/>
              </a:rPr>
              <a:t>sh</a:t>
            </a:r>
            <a:r>
              <a:rPr lang="en-GB" sz="4300" i="1" dirty="0">
                <a:latin typeface="Sassoon Infant Std" panose="020B0503020103030203" pitchFamily="34" charset="0"/>
              </a:rPr>
              <a:t>-</a:t>
            </a:r>
            <a:r>
              <a:rPr lang="en-GB" sz="4300" i="1" dirty="0" err="1">
                <a:latin typeface="Sassoon Infant Std" panose="020B0503020103030203" pitchFamily="34" charset="0"/>
              </a:rPr>
              <a:t>i</a:t>
            </a:r>
            <a:r>
              <a:rPr lang="en-GB" sz="4300" i="1" dirty="0">
                <a:latin typeface="Sassoon Infant Std" panose="020B0503020103030203" pitchFamily="34" charset="0"/>
              </a:rPr>
              <a:t>-p </a:t>
            </a:r>
            <a:r>
              <a:rPr lang="en-GB" sz="5200" dirty="0"/>
              <a:t>	</a:t>
            </a:r>
          </a:p>
          <a:p>
            <a:pPr marL="0" indent="0">
              <a:buNone/>
            </a:pPr>
            <a:endParaRPr lang="en-GB" sz="4000" dirty="0">
              <a:latin typeface="Sassoon Infant Std" panose="020B0503020103030203" pitchFamily="34" charset="0"/>
            </a:endParaRPr>
          </a:p>
          <a:p>
            <a:pPr marL="0" indent="0">
              <a:buNone/>
            </a:pPr>
            <a:endParaRPr lang="en-GB" sz="4000" dirty="0">
              <a:latin typeface="Comic Sans MS" panose="030F0702030302020204" pitchFamily="66" charset="0"/>
            </a:endParaRPr>
          </a:p>
          <a:p>
            <a:pPr marL="0" indent="0">
              <a:buNone/>
            </a:pPr>
            <a:endParaRPr lang="en-GB" sz="4000" dirty="0">
              <a:latin typeface="Sassoon Infant Std" panose="020B0503020103030203" pitchFamily="34" charset="0"/>
            </a:endParaRPr>
          </a:p>
        </p:txBody>
      </p:sp>
      <p:sp>
        <p:nvSpPr>
          <p:cNvPr id="4" name="Title 1"/>
          <p:cNvSpPr txBox="1">
            <a:spLocks/>
          </p:cNvSpPr>
          <p:nvPr/>
        </p:nvSpPr>
        <p:spPr>
          <a:xfrm>
            <a:off x="641554" y="16906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Sassoon Infant Std" panose="020B0503020103030203" pitchFamily="34" charset="0"/>
              </a:rPr>
              <a:t>Phoneme</a:t>
            </a:r>
          </a:p>
        </p:txBody>
      </p:sp>
      <p:pic>
        <p:nvPicPr>
          <p:cNvPr id="5" name="Picture 4"/>
          <p:cNvPicPr>
            <a:picLocks noChangeAspect="1"/>
          </p:cNvPicPr>
          <p:nvPr/>
        </p:nvPicPr>
        <p:blipFill>
          <a:blip r:embed="rId2"/>
          <a:stretch>
            <a:fillRect/>
          </a:stretch>
        </p:blipFill>
        <p:spPr>
          <a:xfrm>
            <a:off x="10001100" y="4341814"/>
            <a:ext cx="727684" cy="1095909"/>
          </a:xfrm>
          <a:prstGeom prst="rect">
            <a:avLst/>
          </a:prstGeom>
        </p:spPr>
      </p:pic>
    </p:spTree>
    <p:extLst>
      <p:ext uri="{BB962C8B-B14F-4D97-AF65-F5344CB8AC3E}">
        <p14:creationId xmlns:p14="http://schemas.microsoft.com/office/powerpoint/2010/main" val="451659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17289"/>
            <a:ext cx="10515600" cy="4259673"/>
          </a:xfrm>
        </p:spPr>
        <p:txBody>
          <a:bodyPr/>
          <a:lstStyle/>
          <a:p>
            <a:endParaRPr lang="en-GB" dirty="0"/>
          </a:p>
          <a:p>
            <a:pPr marL="0" indent="0">
              <a:buNone/>
            </a:pPr>
            <a:r>
              <a:rPr lang="en-GB" sz="4000" dirty="0">
                <a:latin typeface="Sassoon Infant Std" panose="020B0503020103030203" pitchFamily="34" charset="0"/>
              </a:rPr>
              <a:t>A grapheme is a letter or sequence of letters that represent a phoneme (one sound). </a:t>
            </a:r>
            <a:r>
              <a:rPr lang="en-GB" dirty="0"/>
              <a:t>	</a:t>
            </a:r>
          </a:p>
          <a:p>
            <a:endParaRPr lang="en-GB" sz="4000" dirty="0">
              <a:latin typeface="Comic Sans MS" panose="030F0702030302020204" pitchFamily="66" charset="0"/>
            </a:endParaRPr>
          </a:p>
          <a:p>
            <a:pPr marL="0" indent="0">
              <a:buNone/>
            </a:pPr>
            <a:r>
              <a:rPr lang="en-GB" sz="4000" dirty="0">
                <a:latin typeface="Comic Sans MS" panose="030F0702030302020204" pitchFamily="66" charset="0"/>
              </a:rPr>
              <a:t> </a:t>
            </a:r>
            <a:r>
              <a:rPr lang="en-GB" sz="4000" dirty="0">
                <a:latin typeface="Sassoon Infant Std" panose="020B0503020103030203" pitchFamily="34" charset="0"/>
              </a:rPr>
              <a:t>s      t      </a:t>
            </a:r>
            <a:r>
              <a:rPr lang="en-GB" sz="4000" dirty="0" err="1">
                <a:latin typeface="Sassoon Infant Std" panose="020B0503020103030203" pitchFamily="34" charset="0"/>
              </a:rPr>
              <a:t>ch</a:t>
            </a:r>
            <a:r>
              <a:rPr lang="en-GB" sz="4000" dirty="0">
                <a:latin typeface="Sassoon Infant Std" panose="020B0503020103030203" pitchFamily="34" charset="0"/>
              </a:rPr>
              <a:t>       </a:t>
            </a:r>
            <a:r>
              <a:rPr lang="en-GB" sz="4000" dirty="0" err="1">
                <a:latin typeface="Sassoon Infant Std" panose="020B0503020103030203" pitchFamily="34" charset="0"/>
              </a:rPr>
              <a:t>igh</a:t>
            </a:r>
            <a:endParaRPr lang="en-GB" sz="4000" dirty="0">
              <a:latin typeface="Sassoon Infant Std" panose="020B0503020103030203" pitchFamily="34" charset="0"/>
            </a:endParaRPr>
          </a:p>
        </p:txBody>
      </p:sp>
      <p:pic>
        <p:nvPicPr>
          <p:cNvPr id="4" name="Picture 3"/>
          <p:cNvPicPr>
            <a:picLocks noChangeAspect="1"/>
          </p:cNvPicPr>
          <p:nvPr/>
        </p:nvPicPr>
        <p:blipFill>
          <a:blip r:embed="rId2"/>
          <a:stretch>
            <a:fillRect/>
          </a:stretch>
        </p:blipFill>
        <p:spPr>
          <a:xfrm>
            <a:off x="1065834" y="4909537"/>
            <a:ext cx="182896" cy="188992"/>
          </a:xfrm>
          <a:prstGeom prst="rect">
            <a:avLst/>
          </a:prstGeom>
        </p:spPr>
      </p:pic>
      <p:pic>
        <p:nvPicPr>
          <p:cNvPr id="5" name="Picture 4"/>
          <p:cNvPicPr>
            <a:picLocks noChangeAspect="1"/>
          </p:cNvPicPr>
          <p:nvPr/>
        </p:nvPicPr>
        <p:blipFill>
          <a:blip r:embed="rId2"/>
          <a:stretch>
            <a:fillRect/>
          </a:stretch>
        </p:blipFill>
        <p:spPr>
          <a:xfrm>
            <a:off x="2207012" y="4927833"/>
            <a:ext cx="182896" cy="188992"/>
          </a:xfrm>
          <a:prstGeom prst="rect">
            <a:avLst/>
          </a:prstGeom>
        </p:spPr>
      </p:pic>
      <p:sp>
        <p:nvSpPr>
          <p:cNvPr id="7" name="Rounded Rectangle 6"/>
          <p:cNvSpPr/>
          <p:nvPr/>
        </p:nvSpPr>
        <p:spPr>
          <a:xfrm>
            <a:off x="3271731" y="4946129"/>
            <a:ext cx="495300" cy="15240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6" name="Title 5"/>
          <p:cNvSpPr>
            <a:spLocks noGrp="1"/>
          </p:cNvSpPr>
          <p:nvPr>
            <p:ph type="title"/>
          </p:nvPr>
        </p:nvSpPr>
        <p:spPr/>
        <p:txBody>
          <a:bodyPr/>
          <a:lstStyle/>
          <a:p>
            <a:endParaRPr lang="en-GB" dirty="0"/>
          </a:p>
        </p:txBody>
      </p:sp>
      <p:sp>
        <p:nvSpPr>
          <p:cNvPr id="9" name="Title 1"/>
          <p:cNvSpPr txBox="1">
            <a:spLocks/>
          </p:cNvSpPr>
          <p:nvPr/>
        </p:nvSpPr>
        <p:spPr>
          <a:xfrm>
            <a:off x="838200" y="13268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Sassoon Infant Std" panose="020B0503020103030203" pitchFamily="34" charset="0"/>
              </a:rPr>
              <a:t>Grapheme</a:t>
            </a:r>
          </a:p>
        </p:txBody>
      </p:sp>
      <p:pic>
        <p:nvPicPr>
          <p:cNvPr id="10" name="Picture 9"/>
          <p:cNvPicPr>
            <a:picLocks noChangeAspect="1"/>
          </p:cNvPicPr>
          <p:nvPr/>
        </p:nvPicPr>
        <p:blipFill>
          <a:blip r:embed="rId3"/>
          <a:stretch>
            <a:fillRect/>
          </a:stretch>
        </p:blipFill>
        <p:spPr>
          <a:xfrm>
            <a:off x="10408297" y="3324737"/>
            <a:ext cx="945503" cy="949112"/>
          </a:xfrm>
          <a:prstGeom prst="rect">
            <a:avLst/>
          </a:prstGeom>
        </p:spPr>
      </p:pic>
      <p:sp>
        <p:nvSpPr>
          <p:cNvPr id="11" name="Rounded Rectangle 10"/>
          <p:cNvSpPr/>
          <p:nvPr/>
        </p:nvSpPr>
        <p:spPr>
          <a:xfrm>
            <a:off x="4845706" y="4985263"/>
            <a:ext cx="640694" cy="13156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48150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8318" y="2037381"/>
            <a:ext cx="10775482" cy="4351338"/>
          </a:xfrm>
        </p:spPr>
        <p:txBody>
          <a:bodyPr>
            <a:normAutofit/>
          </a:bodyPr>
          <a:lstStyle/>
          <a:p>
            <a:pPr marL="0" indent="0">
              <a:buNone/>
            </a:pPr>
            <a:r>
              <a:rPr lang="en-GB" sz="4000" b="1" dirty="0">
                <a:latin typeface="Sassoon Infant Std" panose="020B0503020103030203" pitchFamily="34" charset="0"/>
              </a:rPr>
              <a:t>Grapheme Phoneme Correspondences </a:t>
            </a:r>
            <a:r>
              <a:rPr lang="en-GB" sz="4000" dirty="0">
                <a:latin typeface="Sassoon Infant Std" panose="020B0503020103030203" pitchFamily="34" charset="0"/>
              </a:rPr>
              <a:t>(GPCs) are the relationships between phonemes (sounds) and graphemes (written letters).</a:t>
            </a:r>
          </a:p>
          <a:p>
            <a:pPr marL="0" indent="0">
              <a:buNone/>
            </a:pPr>
            <a:r>
              <a:rPr lang="en-GB" sz="5400" dirty="0">
                <a:latin typeface="Sassoon Infant Std" panose="020B0503020103030203" pitchFamily="34" charset="0"/>
              </a:rPr>
              <a:t>       t              ai              </a:t>
            </a:r>
            <a:r>
              <a:rPr lang="en-GB" sz="5400" dirty="0" err="1">
                <a:latin typeface="Sassoon Infant Std" panose="020B0503020103030203" pitchFamily="34" charset="0"/>
              </a:rPr>
              <a:t>igh</a:t>
            </a:r>
            <a:r>
              <a:rPr lang="en-GB" sz="5400" dirty="0">
                <a:latin typeface="Sassoon Infant Std" panose="020B0503020103030203" pitchFamily="34" charset="0"/>
              </a:rPr>
              <a:t> </a:t>
            </a:r>
          </a:p>
        </p:txBody>
      </p:sp>
      <p:sp>
        <p:nvSpPr>
          <p:cNvPr id="7" name="Rounded Rectangle 6"/>
          <p:cNvSpPr/>
          <p:nvPr/>
        </p:nvSpPr>
        <p:spPr>
          <a:xfrm>
            <a:off x="5340818" y="4489394"/>
            <a:ext cx="4953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p:cNvSpPr/>
          <p:nvPr/>
        </p:nvSpPr>
        <p:spPr>
          <a:xfrm>
            <a:off x="8769115" y="4637594"/>
            <a:ext cx="790575"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2181795" y="4489394"/>
            <a:ext cx="144000" cy="14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itle 1"/>
          <p:cNvSpPr txBox="1">
            <a:spLocks/>
          </p:cNvSpPr>
          <p:nvPr/>
        </p:nvSpPr>
        <p:spPr>
          <a:xfrm>
            <a:off x="494070" y="9774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Sassoon Infant Std" panose="020B0503020103030203" pitchFamily="34" charset="0"/>
              </a:rPr>
              <a:t>Grapheme Phoneme Correspondence</a:t>
            </a:r>
          </a:p>
        </p:txBody>
      </p:sp>
    </p:spTree>
    <p:extLst>
      <p:ext uri="{BB962C8B-B14F-4D97-AF65-F5344CB8AC3E}">
        <p14:creationId xmlns:p14="http://schemas.microsoft.com/office/powerpoint/2010/main" val="401456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75196"/>
            <a:ext cx="10515600" cy="1325563"/>
          </a:xfrm>
        </p:spPr>
        <p:txBody>
          <a:bodyPr>
            <a:normAutofit/>
          </a:bodyPr>
          <a:lstStyle/>
          <a:p>
            <a:r>
              <a:rPr lang="en-GB" sz="5000" b="1" dirty="0">
                <a:latin typeface="Sassoon Infant Std" panose="020B0503020103030203" pitchFamily="34" charset="0"/>
              </a:rPr>
              <a:t>Digraph </a:t>
            </a:r>
          </a:p>
        </p:txBody>
      </p:sp>
      <p:sp>
        <p:nvSpPr>
          <p:cNvPr id="3" name="Content Placeholder 2"/>
          <p:cNvSpPr>
            <a:spLocks noGrp="1"/>
          </p:cNvSpPr>
          <p:nvPr>
            <p:ph idx="1"/>
          </p:nvPr>
        </p:nvSpPr>
        <p:spPr>
          <a:xfrm>
            <a:off x="571163" y="1500759"/>
            <a:ext cx="11116532" cy="5053654"/>
          </a:xfrm>
        </p:spPr>
        <p:txBody>
          <a:bodyPr>
            <a:noAutofit/>
          </a:bodyPr>
          <a:lstStyle/>
          <a:p>
            <a:pPr marL="0" indent="0">
              <a:buNone/>
            </a:pPr>
            <a:r>
              <a:rPr lang="en-GB" sz="3000" dirty="0">
                <a:latin typeface="Sassoon Infant Std" panose="020B0503020103030203" pitchFamily="34" charset="0"/>
              </a:rPr>
              <a:t>A digraph is a single sound (phoneme) that is made up of two letters, e.g. </a:t>
            </a:r>
          </a:p>
          <a:p>
            <a:pPr marL="0" indent="0">
              <a:buNone/>
            </a:pPr>
            <a:r>
              <a:rPr lang="en-GB" sz="3000" dirty="0" err="1">
                <a:latin typeface="Sassoon Infant Std" panose="020B0503020103030203" pitchFamily="34" charset="0"/>
              </a:rPr>
              <a:t>ai</a:t>
            </a:r>
            <a:r>
              <a:rPr lang="en-GB" sz="3000" dirty="0">
                <a:latin typeface="Sassoon Infant Std" panose="020B0503020103030203" pitchFamily="34" charset="0"/>
              </a:rPr>
              <a:t>           </a:t>
            </a:r>
            <a:r>
              <a:rPr lang="en-GB" sz="3000" dirty="0" err="1">
                <a:latin typeface="Sassoon Infant Std" panose="020B0503020103030203" pitchFamily="34" charset="0"/>
              </a:rPr>
              <a:t>ee</a:t>
            </a:r>
            <a:r>
              <a:rPr lang="en-GB" sz="3000" dirty="0">
                <a:latin typeface="Sassoon Infant Std" panose="020B0503020103030203" pitchFamily="34" charset="0"/>
              </a:rPr>
              <a:t>            sh          </a:t>
            </a:r>
            <a:r>
              <a:rPr lang="en-GB" sz="3000" dirty="0" err="1">
                <a:latin typeface="Sassoon Infant Std" panose="020B0503020103030203" pitchFamily="34" charset="0"/>
              </a:rPr>
              <a:t>oa</a:t>
            </a:r>
            <a:r>
              <a:rPr lang="en-GB" sz="3000" dirty="0">
                <a:latin typeface="Sassoon Infant Std" panose="020B0503020103030203" pitchFamily="34" charset="0"/>
              </a:rPr>
              <a:t>         ch </a:t>
            </a:r>
          </a:p>
          <a:p>
            <a:pPr marL="0" indent="0">
              <a:buNone/>
            </a:pPr>
            <a:endParaRPr lang="en-GB" sz="3000" dirty="0">
              <a:latin typeface="Sassoon Infant Std" panose="020B0503020103030203" pitchFamily="34" charset="0"/>
            </a:endParaRPr>
          </a:p>
          <a:p>
            <a:pPr marL="0" indent="0">
              <a:buNone/>
            </a:pPr>
            <a:r>
              <a:rPr lang="en-GB" sz="3000" dirty="0">
                <a:latin typeface="Sassoon Infant Std" panose="020B0503020103030203" pitchFamily="34" charset="0"/>
              </a:rPr>
              <a:t>Examples of words that contain digraphs can be found below:</a:t>
            </a:r>
          </a:p>
          <a:p>
            <a:r>
              <a:rPr lang="en-GB" sz="3000" dirty="0">
                <a:latin typeface="Sassoon Infant Std" panose="020B0503020103030203" pitchFamily="34" charset="0"/>
              </a:rPr>
              <a:t>r</a:t>
            </a:r>
            <a:r>
              <a:rPr lang="en-GB" sz="3000" u="sng" dirty="0">
                <a:latin typeface="Sassoon Infant Std" panose="020B0503020103030203" pitchFamily="34" charset="0"/>
              </a:rPr>
              <a:t>ai</a:t>
            </a:r>
            <a:r>
              <a:rPr lang="en-GB" sz="3000" dirty="0">
                <a:latin typeface="Sassoon Infant Std" panose="020B0503020103030203" pitchFamily="34" charset="0"/>
              </a:rPr>
              <a:t>n </a:t>
            </a:r>
          </a:p>
          <a:p>
            <a:r>
              <a:rPr lang="en-GB" sz="3000" dirty="0">
                <a:latin typeface="Sassoon Infant Std" panose="020B0503020103030203" pitchFamily="34" charset="0"/>
              </a:rPr>
              <a:t>f</a:t>
            </a:r>
            <a:r>
              <a:rPr lang="en-GB" sz="3000" u="sng" dirty="0">
                <a:latin typeface="Sassoon Infant Std" panose="020B0503020103030203" pitchFamily="34" charset="0"/>
              </a:rPr>
              <a:t>ee</a:t>
            </a:r>
            <a:r>
              <a:rPr lang="en-GB" sz="3000" dirty="0">
                <a:latin typeface="Sassoon Infant Std" panose="020B0503020103030203" pitchFamily="34" charset="0"/>
              </a:rPr>
              <a:t>t</a:t>
            </a:r>
          </a:p>
          <a:p>
            <a:r>
              <a:rPr lang="en-GB" sz="3000" u="sng" dirty="0">
                <a:latin typeface="Sassoon Infant Std" panose="020B0503020103030203" pitchFamily="34" charset="0"/>
              </a:rPr>
              <a:t>sh</a:t>
            </a:r>
            <a:r>
              <a:rPr lang="en-GB" sz="3000" dirty="0">
                <a:latin typeface="Sassoon Infant Std" panose="020B0503020103030203" pitchFamily="34" charset="0"/>
              </a:rPr>
              <a:t>op</a:t>
            </a:r>
          </a:p>
          <a:p>
            <a:r>
              <a:rPr lang="en-GB" sz="3000" dirty="0">
                <a:latin typeface="Sassoon Infant Std" panose="020B0503020103030203" pitchFamily="34" charset="0"/>
              </a:rPr>
              <a:t>b</a:t>
            </a:r>
            <a:r>
              <a:rPr lang="en-GB" sz="3000" u="sng" dirty="0">
                <a:latin typeface="Sassoon Infant Std" panose="020B0503020103030203" pitchFamily="34" charset="0"/>
              </a:rPr>
              <a:t>oa</a:t>
            </a:r>
            <a:r>
              <a:rPr lang="en-GB" sz="3000" dirty="0">
                <a:latin typeface="Sassoon Infant Std" panose="020B0503020103030203" pitchFamily="34" charset="0"/>
              </a:rPr>
              <a:t>t</a:t>
            </a:r>
          </a:p>
          <a:p>
            <a:r>
              <a:rPr lang="en-GB" sz="3000" u="sng" dirty="0">
                <a:latin typeface="Sassoon Infant Std" panose="020B0503020103030203" pitchFamily="34" charset="0"/>
              </a:rPr>
              <a:t>ch</a:t>
            </a:r>
            <a:r>
              <a:rPr lang="en-GB" sz="3000" dirty="0">
                <a:latin typeface="Sassoon Infant Std" panose="020B0503020103030203" pitchFamily="34" charset="0"/>
              </a:rPr>
              <a:t>ip </a:t>
            </a:r>
          </a:p>
          <a:p>
            <a:pPr marL="0" indent="0">
              <a:buNone/>
            </a:pPr>
            <a:endParaRPr lang="en-GB" sz="3000" dirty="0">
              <a:latin typeface="Sassoon Infant Std" panose="020B0503020103030203" pitchFamily="34" charset="0"/>
            </a:endParaRPr>
          </a:p>
        </p:txBody>
      </p:sp>
      <p:sp>
        <p:nvSpPr>
          <p:cNvPr id="18" name="Rounded Rectangle 17"/>
          <p:cNvSpPr/>
          <p:nvPr/>
        </p:nvSpPr>
        <p:spPr>
          <a:xfrm>
            <a:off x="647700" y="2826322"/>
            <a:ext cx="324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p:cNvSpPr/>
          <p:nvPr/>
        </p:nvSpPr>
        <p:spPr>
          <a:xfrm>
            <a:off x="2238202" y="2826321"/>
            <a:ext cx="324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4008812" y="2826321"/>
            <a:ext cx="324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5526676" y="2826321"/>
            <a:ext cx="324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ounded Rectangle 21"/>
          <p:cNvSpPr/>
          <p:nvPr/>
        </p:nvSpPr>
        <p:spPr>
          <a:xfrm>
            <a:off x="6927321" y="2826321"/>
            <a:ext cx="324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54593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701" y="327948"/>
            <a:ext cx="10515600" cy="1325563"/>
          </a:xfrm>
        </p:spPr>
        <p:txBody>
          <a:bodyPr>
            <a:normAutofit/>
          </a:bodyPr>
          <a:lstStyle/>
          <a:p>
            <a:r>
              <a:rPr lang="en-GB" sz="5000" b="1" dirty="0">
                <a:latin typeface="Sassoon Infant Std" panose="020B0503020103030203" pitchFamily="34" charset="0"/>
              </a:rPr>
              <a:t>Trigraph </a:t>
            </a:r>
          </a:p>
        </p:txBody>
      </p:sp>
      <p:sp>
        <p:nvSpPr>
          <p:cNvPr id="3" name="Content Placeholder 2"/>
          <p:cNvSpPr>
            <a:spLocks noGrp="1"/>
          </p:cNvSpPr>
          <p:nvPr>
            <p:ph idx="1"/>
          </p:nvPr>
        </p:nvSpPr>
        <p:spPr>
          <a:xfrm>
            <a:off x="394701" y="1653511"/>
            <a:ext cx="8596668" cy="4605971"/>
          </a:xfrm>
        </p:spPr>
        <p:txBody>
          <a:bodyPr>
            <a:noAutofit/>
          </a:bodyPr>
          <a:lstStyle/>
          <a:p>
            <a:pPr marL="0" indent="0">
              <a:buNone/>
            </a:pPr>
            <a:r>
              <a:rPr lang="en-GB" sz="3000" dirty="0">
                <a:latin typeface="Sassoon Infant Std" panose="020B0503020103030203" pitchFamily="34" charset="0"/>
              </a:rPr>
              <a:t>A </a:t>
            </a:r>
            <a:r>
              <a:rPr lang="en-GB" sz="3000" dirty="0" err="1">
                <a:latin typeface="Sassoon Infant Std" panose="020B0503020103030203" pitchFamily="34" charset="0"/>
              </a:rPr>
              <a:t>trigraph</a:t>
            </a:r>
            <a:r>
              <a:rPr lang="en-GB" sz="3000" dirty="0">
                <a:latin typeface="Sassoon Infant Std" panose="020B0503020103030203" pitchFamily="34" charset="0"/>
              </a:rPr>
              <a:t> is a single sound (a phoneme) that is made up of three letters.</a:t>
            </a:r>
          </a:p>
          <a:p>
            <a:pPr marL="0" indent="0">
              <a:buNone/>
            </a:pPr>
            <a:endParaRPr lang="en-GB" sz="3000" dirty="0">
              <a:latin typeface="Sassoon Infant Std" panose="020B0503020103030203" pitchFamily="34" charset="0"/>
            </a:endParaRPr>
          </a:p>
          <a:p>
            <a:pPr marL="0" indent="0">
              <a:buNone/>
            </a:pPr>
            <a:r>
              <a:rPr lang="en-GB" sz="3000" dirty="0">
                <a:latin typeface="Sassoon Infant Std" panose="020B0503020103030203" pitchFamily="34" charset="0"/>
              </a:rPr>
              <a:t> </a:t>
            </a:r>
            <a:r>
              <a:rPr lang="en-GB" sz="3000" dirty="0" err="1">
                <a:latin typeface="Sassoon Infant Std" panose="020B0503020103030203" pitchFamily="34" charset="0"/>
              </a:rPr>
              <a:t>igh</a:t>
            </a:r>
            <a:r>
              <a:rPr lang="en-GB" sz="3000" dirty="0">
                <a:latin typeface="Sassoon Infant Std" panose="020B0503020103030203" pitchFamily="34" charset="0"/>
              </a:rPr>
              <a:t>           ear          air      </a:t>
            </a:r>
          </a:p>
          <a:p>
            <a:pPr marL="0" indent="0">
              <a:buNone/>
            </a:pPr>
            <a:endParaRPr lang="en-GB" sz="3000" dirty="0">
              <a:latin typeface="Sassoon Infant Std" panose="020B0503020103030203" pitchFamily="34" charset="0"/>
            </a:endParaRPr>
          </a:p>
          <a:p>
            <a:pPr marL="0" indent="0">
              <a:buNone/>
            </a:pPr>
            <a:r>
              <a:rPr lang="en-GB" sz="3000" dirty="0">
                <a:latin typeface="Sassoon Infant Std" panose="020B0503020103030203" pitchFamily="34" charset="0"/>
              </a:rPr>
              <a:t>Examples of trigraphs can be found below:</a:t>
            </a:r>
          </a:p>
          <a:p>
            <a:r>
              <a:rPr lang="en-GB" sz="3000" dirty="0">
                <a:latin typeface="Sassoon Infant Std" panose="020B0503020103030203" pitchFamily="34" charset="0"/>
              </a:rPr>
              <a:t>l</a:t>
            </a:r>
            <a:r>
              <a:rPr lang="en-GB" sz="3000" u="sng" dirty="0">
                <a:latin typeface="Sassoon Infant Std" panose="020B0503020103030203" pitchFamily="34" charset="0"/>
              </a:rPr>
              <a:t>igh</a:t>
            </a:r>
            <a:r>
              <a:rPr lang="en-GB" sz="3000" dirty="0">
                <a:latin typeface="Sassoon Infant Std" panose="020B0503020103030203" pitchFamily="34" charset="0"/>
              </a:rPr>
              <a:t>t</a:t>
            </a:r>
          </a:p>
          <a:p>
            <a:r>
              <a:rPr lang="en-GB" sz="3000" dirty="0">
                <a:latin typeface="Sassoon Infant Std" panose="020B0503020103030203" pitchFamily="34" charset="0"/>
              </a:rPr>
              <a:t>h</a:t>
            </a:r>
            <a:r>
              <a:rPr lang="en-GB" sz="3000" u="sng" dirty="0">
                <a:latin typeface="Sassoon Infant Std" panose="020B0503020103030203" pitchFamily="34" charset="0"/>
              </a:rPr>
              <a:t>ear</a:t>
            </a:r>
          </a:p>
          <a:p>
            <a:r>
              <a:rPr lang="en-GB" sz="3000" dirty="0">
                <a:latin typeface="Sassoon Infant Std" panose="020B0503020103030203" pitchFamily="34" charset="0"/>
              </a:rPr>
              <a:t>h</a:t>
            </a:r>
            <a:r>
              <a:rPr lang="en-GB" sz="3000" u="sng" dirty="0">
                <a:latin typeface="Sassoon Infant Std" panose="020B0503020103030203" pitchFamily="34" charset="0"/>
              </a:rPr>
              <a:t>air</a:t>
            </a:r>
          </a:p>
          <a:p>
            <a:pPr marL="0" indent="0">
              <a:buNone/>
            </a:pPr>
            <a:endParaRPr lang="en-GB" sz="3000" dirty="0">
              <a:latin typeface="Sassoon Infant Std" panose="020B0503020103030203" pitchFamily="34" charset="0"/>
            </a:endParaRPr>
          </a:p>
          <a:p>
            <a:pPr marL="0" indent="0">
              <a:buNone/>
            </a:pPr>
            <a:endParaRPr lang="en-GB" sz="3000" dirty="0">
              <a:latin typeface="Sassoon Infant Std" panose="020B0503020103030203" pitchFamily="34" charset="0"/>
            </a:endParaRPr>
          </a:p>
        </p:txBody>
      </p:sp>
      <p:sp>
        <p:nvSpPr>
          <p:cNvPr id="8" name="Rounded Rectangle 7"/>
          <p:cNvSpPr/>
          <p:nvPr/>
        </p:nvSpPr>
        <p:spPr>
          <a:xfrm>
            <a:off x="623453" y="3533529"/>
            <a:ext cx="432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2380209" y="3510669"/>
            <a:ext cx="432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4017817" y="3533528"/>
            <a:ext cx="432000"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2993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3D4145-D926-EB4C-9DF8-C1571489040D}"/>
              </a:ext>
            </a:extLst>
          </p:cNvPr>
          <p:cNvGraphicFramePr>
            <a:graphicFrameLocks noGrp="1"/>
          </p:cNvGraphicFramePr>
          <p:nvPr>
            <p:extLst>
              <p:ext uri="{D42A27DB-BD31-4B8C-83A1-F6EECF244321}">
                <p14:modId xmlns:p14="http://schemas.microsoft.com/office/powerpoint/2010/main" val="677623866"/>
              </p:ext>
            </p:extLst>
          </p:nvPr>
        </p:nvGraphicFramePr>
        <p:xfrm>
          <a:off x="578318" y="1314100"/>
          <a:ext cx="6875600" cy="4640448"/>
        </p:xfrm>
        <a:graphic>
          <a:graphicData uri="http://schemas.openxmlformats.org/drawingml/2006/table">
            <a:tbl>
              <a:tblPr firstRow="1" firstCol="1" bandRow="1">
                <a:tableStyleId>{5C22544A-7EE6-4342-B048-85BDC9FD1C3A}</a:tableStyleId>
              </a:tblPr>
              <a:tblGrid>
                <a:gridCol w="728592">
                  <a:extLst>
                    <a:ext uri="{9D8B030D-6E8A-4147-A177-3AD203B41FA5}">
                      <a16:colId xmlns:a16="http://schemas.microsoft.com/office/drawing/2014/main" val="4138983783"/>
                    </a:ext>
                  </a:extLst>
                </a:gridCol>
                <a:gridCol w="945592">
                  <a:extLst>
                    <a:ext uri="{9D8B030D-6E8A-4147-A177-3AD203B41FA5}">
                      <a16:colId xmlns:a16="http://schemas.microsoft.com/office/drawing/2014/main" val="3053154866"/>
                    </a:ext>
                  </a:extLst>
                </a:gridCol>
                <a:gridCol w="635875">
                  <a:extLst>
                    <a:ext uri="{9D8B030D-6E8A-4147-A177-3AD203B41FA5}">
                      <a16:colId xmlns:a16="http://schemas.microsoft.com/office/drawing/2014/main" val="2730594991"/>
                    </a:ext>
                  </a:extLst>
                </a:gridCol>
                <a:gridCol w="942305">
                  <a:extLst>
                    <a:ext uri="{9D8B030D-6E8A-4147-A177-3AD203B41FA5}">
                      <a16:colId xmlns:a16="http://schemas.microsoft.com/office/drawing/2014/main" val="275150231"/>
                    </a:ext>
                  </a:extLst>
                </a:gridCol>
                <a:gridCol w="734510">
                  <a:extLst>
                    <a:ext uri="{9D8B030D-6E8A-4147-A177-3AD203B41FA5}">
                      <a16:colId xmlns:a16="http://schemas.microsoft.com/office/drawing/2014/main" val="1644038318"/>
                    </a:ext>
                  </a:extLst>
                </a:gridCol>
                <a:gridCol w="1055407">
                  <a:extLst>
                    <a:ext uri="{9D8B030D-6E8A-4147-A177-3AD203B41FA5}">
                      <a16:colId xmlns:a16="http://schemas.microsoft.com/office/drawing/2014/main" val="2649936779"/>
                    </a:ext>
                  </a:extLst>
                </a:gridCol>
                <a:gridCol w="667438">
                  <a:extLst>
                    <a:ext uri="{9D8B030D-6E8A-4147-A177-3AD203B41FA5}">
                      <a16:colId xmlns:a16="http://schemas.microsoft.com/office/drawing/2014/main" val="3099760222"/>
                    </a:ext>
                  </a:extLst>
                </a:gridCol>
                <a:gridCol w="1165881">
                  <a:extLst>
                    <a:ext uri="{9D8B030D-6E8A-4147-A177-3AD203B41FA5}">
                      <a16:colId xmlns:a16="http://schemas.microsoft.com/office/drawing/2014/main" val="485921674"/>
                    </a:ext>
                  </a:extLst>
                </a:gridCol>
              </a:tblGrid>
              <a:tr h="428726">
                <a:tc gridSpan="8">
                  <a:txBody>
                    <a:bodyPr/>
                    <a:lstStyle/>
                    <a:p>
                      <a:pPr algn="ctr">
                        <a:spcAft>
                          <a:spcPts val="0"/>
                        </a:spcAft>
                      </a:pPr>
                      <a:r>
                        <a:rPr lang="en-US" sz="2300" dirty="0">
                          <a:solidFill>
                            <a:schemeClr val="bg1"/>
                          </a:solidFill>
                          <a:effectLst/>
                          <a:latin typeface="Sassoon Infant Std" panose="020B0503020103030203" pitchFamily="34" charset="0"/>
                        </a:rPr>
                        <a:t>Phoneme and example</a:t>
                      </a:r>
                      <a:r>
                        <a:rPr lang="en-US" sz="2300" baseline="0" dirty="0">
                          <a:solidFill>
                            <a:schemeClr val="bg1"/>
                          </a:solidFill>
                          <a:effectLst/>
                          <a:latin typeface="Sassoon Infant Std" panose="020B0503020103030203" pitchFamily="34" charset="0"/>
                        </a:rPr>
                        <a:t> </a:t>
                      </a:r>
                      <a:r>
                        <a:rPr lang="en-US" sz="2300" dirty="0">
                          <a:solidFill>
                            <a:schemeClr val="bg1"/>
                          </a:solidFill>
                          <a:effectLst/>
                          <a:latin typeface="Sassoon Infant Std" panose="020B0503020103030203" pitchFamily="34" charset="0"/>
                        </a:rPr>
                        <a:t>word</a:t>
                      </a:r>
                      <a:endParaRPr lang="en-US" sz="1600" dirty="0">
                        <a:solidFill>
                          <a:schemeClr val="bg1"/>
                        </a:solidFill>
                        <a:effectLst/>
                        <a:latin typeface="Sassoon Infant Std" panose="020B0503020103030203" pitchFamily="34" charset="0"/>
                      </a:endParaRPr>
                    </a:p>
                  </a:txBody>
                  <a:tcPr marL="83688" marR="83688" marT="41844" marB="41844">
                    <a:solidFill>
                      <a:srgbClr val="351771">
                        <a:alpha val="50196"/>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89766965"/>
                  </a:ext>
                </a:extLst>
              </a:tr>
              <a:tr h="348699">
                <a:tc>
                  <a:txBody>
                    <a:bodyPr/>
                    <a:lstStyle/>
                    <a:p>
                      <a:pPr algn="ctr">
                        <a:spcAft>
                          <a:spcPts val="0"/>
                        </a:spcAft>
                      </a:pPr>
                      <a:r>
                        <a:rPr lang="en-US" sz="2300">
                          <a:solidFill>
                            <a:schemeClr val="bg1"/>
                          </a:solidFill>
                          <a:effectLst/>
                          <a:latin typeface="Sassoon Infant Std" panose="020B0503020103030203" pitchFamily="34" charset="0"/>
                        </a:rPr>
                        <a:t>s</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sit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a</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ant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t</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tin</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p</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pip</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100198232"/>
                  </a:ext>
                </a:extLst>
              </a:tr>
              <a:tr h="348699">
                <a:tc>
                  <a:txBody>
                    <a:bodyPr/>
                    <a:lstStyle/>
                    <a:p>
                      <a:pPr algn="ctr">
                        <a:spcAft>
                          <a:spcPts val="0"/>
                        </a:spcAft>
                      </a:pPr>
                      <a:r>
                        <a:rPr lang="en-US" sz="2300" err="1">
                          <a:solidFill>
                            <a:schemeClr val="bg1"/>
                          </a:solidFill>
                          <a:effectLst/>
                          <a:latin typeface="Sassoon Infant Std" panose="020B0503020103030203" pitchFamily="34" charset="0"/>
                        </a:rPr>
                        <a:t>i</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ink</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a:solidFill>
                            <a:schemeClr val="bg1"/>
                          </a:solidFill>
                          <a:effectLst/>
                          <a:latin typeface="Sassoon Infant Std" panose="020B0503020103030203" pitchFamily="34" charset="0"/>
                        </a:rPr>
                        <a:t>n</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nap</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m</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map</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d</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dig</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710513909"/>
                  </a:ext>
                </a:extLst>
              </a:tr>
              <a:tr h="348699">
                <a:tc>
                  <a:txBody>
                    <a:bodyPr/>
                    <a:lstStyle/>
                    <a:p>
                      <a:pPr algn="ctr">
                        <a:spcAft>
                          <a:spcPts val="0"/>
                        </a:spcAft>
                      </a:pPr>
                      <a:r>
                        <a:rPr lang="en-US" sz="2300">
                          <a:solidFill>
                            <a:schemeClr val="bg1"/>
                          </a:solidFill>
                          <a:effectLst/>
                          <a:latin typeface="Sassoon Infant Std" panose="020B0503020103030203" pitchFamily="34" charset="0"/>
                        </a:rPr>
                        <a:t>g</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got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a:solidFill>
                            <a:schemeClr val="bg1"/>
                          </a:solidFill>
                          <a:effectLst/>
                          <a:latin typeface="Sassoon Infant Std" panose="020B0503020103030203" pitchFamily="34" charset="0"/>
                        </a:rPr>
                        <a:t>o</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on</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c</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cot</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k</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kit</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2938933140"/>
                  </a:ext>
                </a:extLst>
              </a:tr>
              <a:tr h="348699">
                <a:tc>
                  <a:txBody>
                    <a:bodyPr/>
                    <a:lstStyle/>
                    <a:p>
                      <a:pPr algn="ctr">
                        <a:spcAft>
                          <a:spcPts val="0"/>
                        </a:spcAft>
                      </a:pPr>
                      <a:r>
                        <a:rPr lang="en-US" sz="2300">
                          <a:solidFill>
                            <a:schemeClr val="bg1"/>
                          </a:solidFill>
                          <a:effectLst/>
                          <a:latin typeface="Sassoon Infant Std" panose="020B0503020103030203" pitchFamily="34" charset="0"/>
                        </a:rPr>
                        <a:t>ck</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pick</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a:solidFill>
                            <a:schemeClr val="bg1"/>
                          </a:solidFill>
                          <a:effectLst/>
                          <a:latin typeface="Sassoon Infant Std" panose="020B0503020103030203" pitchFamily="34" charset="0"/>
                        </a:rPr>
                        <a:t>e</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peg</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u</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up</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r</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run</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3432950750"/>
                  </a:ext>
                </a:extLst>
              </a:tr>
              <a:tr h="348699">
                <a:tc>
                  <a:txBody>
                    <a:bodyPr/>
                    <a:lstStyle/>
                    <a:p>
                      <a:pPr algn="ctr">
                        <a:spcAft>
                          <a:spcPts val="0"/>
                        </a:spcAft>
                      </a:pPr>
                      <a:r>
                        <a:rPr lang="en-US" sz="2300">
                          <a:solidFill>
                            <a:schemeClr val="bg1"/>
                          </a:solidFill>
                          <a:effectLst/>
                          <a:latin typeface="Sassoon Infant Std" panose="020B0503020103030203" pitchFamily="34" charset="0"/>
                        </a:rPr>
                        <a:t>h</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hot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a:solidFill>
                            <a:schemeClr val="bg1"/>
                          </a:solidFill>
                          <a:effectLst/>
                          <a:latin typeface="Sassoon Infant Std" panose="020B0503020103030203" pitchFamily="34" charset="0"/>
                        </a:rPr>
                        <a:t>b</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bat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f</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fan</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l</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lap</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2375925999"/>
                  </a:ext>
                </a:extLst>
              </a:tr>
              <a:tr h="348699">
                <a:tc>
                  <a:txBody>
                    <a:bodyPr/>
                    <a:lstStyle/>
                    <a:p>
                      <a:pPr algn="ctr">
                        <a:spcAft>
                          <a:spcPts val="0"/>
                        </a:spcAft>
                      </a:pPr>
                      <a:r>
                        <a:rPr lang="en-US" sz="2300">
                          <a:solidFill>
                            <a:schemeClr val="bg1"/>
                          </a:solidFill>
                          <a:effectLst/>
                          <a:latin typeface="Sassoon Infant Std" panose="020B0503020103030203" pitchFamily="34" charset="0"/>
                        </a:rPr>
                        <a:t>j</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jog</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a:solidFill>
                            <a:schemeClr val="bg1"/>
                          </a:solidFill>
                          <a:effectLst/>
                          <a:latin typeface="Sassoon Infant Std" panose="020B0503020103030203" pitchFamily="34" charset="0"/>
                        </a:rPr>
                        <a:t>v</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vet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w</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web</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x</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mix</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2446166362"/>
                  </a:ext>
                </a:extLst>
              </a:tr>
              <a:tr h="348699">
                <a:tc>
                  <a:txBody>
                    <a:bodyPr/>
                    <a:lstStyle/>
                    <a:p>
                      <a:pPr algn="ctr">
                        <a:spcAft>
                          <a:spcPts val="0"/>
                        </a:spcAft>
                      </a:pPr>
                      <a:r>
                        <a:rPr lang="en-US" sz="2300">
                          <a:solidFill>
                            <a:schemeClr val="bg1"/>
                          </a:solidFill>
                          <a:effectLst/>
                          <a:latin typeface="Sassoon Infant Std" panose="020B0503020103030203" pitchFamily="34" charset="0"/>
                        </a:rPr>
                        <a:t>y</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yap</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a:solidFill>
                            <a:schemeClr val="bg1"/>
                          </a:solidFill>
                          <a:effectLst/>
                          <a:latin typeface="Sassoon Infant Std" panose="020B0503020103030203" pitchFamily="34" charset="0"/>
                        </a:rPr>
                        <a:t>z</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zip</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zz</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buzz</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qu</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quiz</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3368207902"/>
                  </a:ext>
                </a:extLst>
              </a:tr>
              <a:tr h="348699">
                <a:tc>
                  <a:txBody>
                    <a:bodyPr/>
                    <a:lstStyle/>
                    <a:p>
                      <a:pPr algn="ctr">
                        <a:spcAft>
                          <a:spcPts val="0"/>
                        </a:spcAft>
                      </a:pPr>
                      <a:r>
                        <a:rPr lang="en-US" sz="2300" err="1">
                          <a:solidFill>
                            <a:schemeClr val="bg1"/>
                          </a:solidFill>
                          <a:effectLst/>
                          <a:latin typeface="Sassoon Infant Std" panose="020B0503020103030203" pitchFamily="34" charset="0"/>
                        </a:rPr>
                        <a:t>ch</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chop</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err="1">
                          <a:solidFill>
                            <a:schemeClr val="bg1"/>
                          </a:solidFill>
                          <a:effectLst/>
                          <a:latin typeface="Sassoon Infant Std" panose="020B0503020103030203" pitchFamily="34" charset="0"/>
                        </a:rPr>
                        <a:t>sh</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shed</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th</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thin</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th</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then</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3949374160"/>
                  </a:ext>
                </a:extLst>
              </a:tr>
              <a:tr h="348699">
                <a:tc>
                  <a:txBody>
                    <a:bodyPr/>
                    <a:lstStyle/>
                    <a:p>
                      <a:pPr algn="ctr">
                        <a:spcAft>
                          <a:spcPts val="0"/>
                        </a:spcAft>
                      </a:pPr>
                      <a:r>
                        <a:rPr lang="en-US" sz="2300" dirty="0">
                          <a:solidFill>
                            <a:schemeClr val="bg1"/>
                          </a:solidFill>
                          <a:effectLst/>
                          <a:latin typeface="Sassoon Infant Std" panose="020B0503020103030203" pitchFamily="34" charset="0"/>
                        </a:rPr>
                        <a:t>ng</a:t>
                      </a:r>
                      <a:endParaRPr lang="en-US" sz="1600"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ring</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a:solidFill>
                            <a:schemeClr val="bg1"/>
                          </a:solidFill>
                          <a:effectLst/>
                          <a:latin typeface="Sassoon Infant Std" panose="020B0503020103030203" pitchFamily="34" charset="0"/>
                        </a:rPr>
                        <a:t>ai</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rain</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ee</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feet</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igh</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night</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2512143073"/>
                  </a:ext>
                </a:extLst>
              </a:tr>
              <a:tr h="348699">
                <a:tc>
                  <a:txBody>
                    <a:bodyPr/>
                    <a:lstStyle/>
                    <a:p>
                      <a:pPr>
                        <a:spcAft>
                          <a:spcPts val="0"/>
                        </a:spcAft>
                      </a:pPr>
                      <a:r>
                        <a:rPr lang="en-US" sz="2300" err="1">
                          <a:solidFill>
                            <a:schemeClr val="bg1"/>
                          </a:solidFill>
                          <a:effectLst/>
                          <a:latin typeface="Sassoon Infant Std" panose="020B0503020103030203" pitchFamily="34" charset="0"/>
                        </a:rPr>
                        <a:t>oa</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boat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err="1">
                          <a:solidFill>
                            <a:schemeClr val="bg1"/>
                          </a:solidFill>
                          <a:effectLst/>
                          <a:latin typeface="Sassoon Infant Std" panose="020B0503020103030203" pitchFamily="34" charset="0"/>
                        </a:rPr>
                        <a:t>oo</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boot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oo</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look</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ar</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park</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580749939"/>
                  </a:ext>
                </a:extLst>
              </a:tr>
              <a:tr h="348699">
                <a:tc>
                  <a:txBody>
                    <a:bodyPr/>
                    <a:lstStyle/>
                    <a:p>
                      <a:pPr>
                        <a:spcAft>
                          <a:spcPts val="0"/>
                        </a:spcAft>
                      </a:pPr>
                      <a:r>
                        <a:rPr lang="en-US" sz="2300">
                          <a:solidFill>
                            <a:schemeClr val="bg1"/>
                          </a:solidFill>
                          <a:effectLst/>
                          <a:latin typeface="Sassoon Infant Std" panose="020B0503020103030203" pitchFamily="34" charset="0"/>
                        </a:rPr>
                        <a:t>or</a:t>
                      </a:r>
                      <a:endParaRPr lang="en-US" sz="160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sort</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err="1">
                          <a:solidFill>
                            <a:schemeClr val="bg1"/>
                          </a:solidFill>
                          <a:effectLst/>
                          <a:latin typeface="Sassoon Infant Std" panose="020B0503020103030203" pitchFamily="34" charset="0"/>
                        </a:rPr>
                        <a:t>ur</a:t>
                      </a:r>
                      <a:endParaRPr lang="en-US" sz="1600" b="1">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curl</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ow</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cow</a:t>
                      </a:r>
                      <a:endParaRPr lang="en-US" sz="160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oi</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a:effectLst/>
                          <a:latin typeface="Sassoon Infant Std" panose="020B0503020103030203" pitchFamily="34" charset="0"/>
                        </a:rPr>
                        <a:t>coin</a:t>
                      </a:r>
                      <a:endParaRPr lang="en-US" sz="1600">
                        <a:effectLst/>
                        <a:latin typeface="Sassoon Infant Std" panose="020B0503020103030203" pitchFamily="34" charset="0"/>
                      </a:endParaRPr>
                    </a:p>
                  </a:txBody>
                  <a:tcPr marL="60020" marR="60020" marT="0" marB="0"/>
                </a:tc>
                <a:extLst>
                  <a:ext uri="{0D108BD9-81ED-4DB2-BD59-A6C34878D82A}">
                    <a16:rowId xmlns:a16="http://schemas.microsoft.com/office/drawing/2014/main" val="1338024349"/>
                  </a:ext>
                </a:extLst>
              </a:tr>
              <a:tr h="348699">
                <a:tc>
                  <a:txBody>
                    <a:bodyPr/>
                    <a:lstStyle/>
                    <a:p>
                      <a:pPr>
                        <a:spcAft>
                          <a:spcPts val="0"/>
                        </a:spcAft>
                      </a:pPr>
                      <a:r>
                        <a:rPr lang="en-US" sz="2300" dirty="0">
                          <a:solidFill>
                            <a:schemeClr val="bg1"/>
                          </a:solidFill>
                          <a:effectLst/>
                          <a:latin typeface="Sassoon Infant Std" panose="020B0503020103030203" pitchFamily="34" charset="0"/>
                        </a:rPr>
                        <a:t>ear</a:t>
                      </a:r>
                      <a:endParaRPr lang="en-US" sz="1600"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dear</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air</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fair</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err="1">
                          <a:solidFill>
                            <a:schemeClr val="bg1"/>
                          </a:solidFill>
                          <a:effectLst/>
                          <a:latin typeface="Sassoon Infant Std" panose="020B0503020103030203" pitchFamily="34" charset="0"/>
                        </a:rPr>
                        <a:t>ure</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sure</a:t>
                      </a:r>
                      <a:endParaRPr lang="en-US" sz="1600" dirty="0">
                        <a:effectLst/>
                        <a:latin typeface="Sassoon Infant Std" panose="020B0503020103030203" pitchFamily="34" charset="0"/>
                      </a:endParaRPr>
                    </a:p>
                  </a:txBody>
                  <a:tcPr marL="60020" marR="60020" marT="0" marB="0"/>
                </a:tc>
                <a:tc>
                  <a:txBody>
                    <a:bodyPr/>
                    <a:lstStyle/>
                    <a:p>
                      <a:pPr algn="ctr">
                        <a:spcAft>
                          <a:spcPts val="0"/>
                        </a:spcAft>
                      </a:pPr>
                      <a:r>
                        <a:rPr lang="en-US" sz="2300" b="1" dirty="0">
                          <a:solidFill>
                            <a:schemeClr val="bg1"/>
                          </a:solidFill>
                          <a:effectLst/>
                          <a:latin typeface="Sassoon Infant Std" panose="020B0503020103030203" pitchFamily="34" charset="0"/>
                        </a:rPr>
                        <a:t>er</a:t>
                      </a:r>
                      <a:endParaRPr lang="en-US" sz="1600" b="1" dirty="0">
                        <a:solidFill>
                          <a:schemeClr val="bg1"/>
                        </a:solidFill>
                        <a:effectLst/>
                        <a:latin typeface="Sassoon Infant Std" panose="020B0503020103030203" pitchFamily="34" charset="0"/>
                      </a:endParaRPr>
                    </a:p>
                  </a:txBody>
                  <a:tcPr marL="60020" marR="60020" marT="0" marB="0">
                    <a:solidFill>
                      <a:srgbClr val="351771">
                        <a:alpha val="50196"/>
                      </a:srgbClr>
                    </a:solidFill>
                  </a:tcPr>
                </a:tc>
                <a:tc>
                  <a:txBody>
                    <a:bodyPr/>
                    <a:lstStyle/>
                    <a:p>
                      <a:pPr algn="ctr">
                        <a:spcAft>
                          <a:spcPts val="0"/>
                        </a:spcAft>
                      </a:pPr>
                      <a:r>
                        <a:rPr lang="en-US" sz="2300" dirty="0">
                          <a:effectLst/>
                          <a:latin typeface="Sassoon Infant Std" panose="020B0503020103030203" pitchFamily="34" charset="0"/>
                        </a:rPr>
                        <a:t>better</a:t>
                      </a:r>
                      <a:endParaRPr lang="en-US" sz="1600" dirty="0">
                        <a:effectLst/>
                        <a:latin typeface="Sassoon Infant Std" panose="020B0503020103030203" pitchFamily="34" charset="0"/>
                      </a:endParaRPr>
                    </a:p>
                  </a:txBody>
                  <a:tcPr marL="60020" marR="60020" marT="0" marB="0"/>
                </a:tc>
                <a:extLst>
                  <a:ext uri="{0D108BD9-81ED-4DB2-BD59-A6C34878D82A}">
                    <a16:rowId xmlns:a16="http://schemas.microsoft.com/office/drawing/2014/main" val="1454539473"/>
                  </a:ext>
                </a:extLst>
              </a:tr>
            </a:tbl>
          </a:graphicData>
        </a:graphic>
      </p:graphicFrame>
      <p:sp>
        <p:nvSpPr>
          <p:cNvPr id="3" name="Title 1"/>
          <p:cNvSpPr txBox="1">
            <a:spLocks/>
          </p:cNvSpPr>
          <p:nvPr/>
        </p:nvSpPr>
        <p:spPr>
          <a:xfrm>
            <a:off x="578318" y="316999"/>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000" b="1" dirty="0">
                <a:solidFill>
                  <a:schemeClr val="accent5">
                    <a:lumMod val="50000"/>
                  </a:schemeClr>
                </a:solidFill>
                <a:latin typeface="Sassoon Infant Std" panose="020B0503020103030203" pitchFamily="34" charset="0"/>
              </a:rPr>
              <a:t>Pronunciation</a:t>
            </a:r>
          </a:p>
        </p:txBody>
      </p:sp>
      <p:sp>
        <p:nvSpPr>
          <p:cNvPr id="4" name="Rectangle 3"/>
          <p:cNvSpPr/>
          <p:nvPr/>
        </p:nvSpPr>
        <p:spPr>
          <a:xfrm>
            <a:off x="8170606" y="1941553"/>
            <a:ext cx="3903407" cy="3385542"/>
          </a:xfrm>
          <a:prstGeom prst="rect">
            <a:avLst/>
          </a:prstGeom>
        </p:spPr>
        <p:txBody>
          <a:bodyPr wrap="square">
            <a:spAutoFit/>
          </a:bodyPr>
          <a:lstStyle/>
          <a:p>
            <a:r>
              <a:rPr lang="en-GB" sz="3000" dirty="0">
                <a:solidFill>
                  <a:srgbClr val="0070C4"/>
                </a:solidFill>
                <a:latin typeface="Sassoon Infant Std" panose="020B0503020103030203" pitchFamily="34" charset="0"/>
              </a:rPr>
              <a:t>It is important to articulate pure phonemes without the ‘schwa’.</a:t>
            </a:r>
          </a:p>
          <a:p>
            <a:pPr lvl="2"/>
            <a:r>
              <a:rPr lang="en-GB" sz="4400" b="1" dirty="0">
                <a:latin typeface="Sassoon Infant Std" panose="020B0503020103030203" pitchFamily="34" charset="0"/>
              </a:rPr>
              <a:t>  </a:t>
            </a:r>
          </a:p>
          <a:p>
            <a:pPr lvl="2"/>
            <a:r>
              <a:rPr lang="en-GB" sz="4400" b="1" dirty="0">
                <a:latin typeface="Sassoon Infant Std" panose="020B0503020103030203" pitchFamily="34" charset="0"/>
              </a:rPr>
              <a:t>  </a:t>
            </a:r>
            <a:r>
              <a:rPr lang="en-GB" sz="5000" b="1" dirty="0">
                <a:latin typeface="Sassoon Infant Std" panose="020B0503020103030203" pitchFamily="34" charset="0"/>
              </a:rPr>
              <a:t>tin</a:t>
            </a:r>
            <a:endParaRPr lang="en-GB" dirty="0"/>
          </a:p>
        </p:txBody>
      </p:sp>
    </p:spTree>
    <p:extLst>
      <p:ext uri="{BB962C8B-B14F-4D97-AF65-F5344CB8AC3E}">
        <p14:creationId xmlns:p14="http://schemas.microsoft.com/office/powerpoint/2010/main" val="1963717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19100" y="228600"/>
            <a:ext cx="10906125" cy="9477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latin typeface="Sassoon Infant Std" panose="020B0503020103030203" pitchFamily="34" charset="0"/>
              </a:rPr>
              <a:t>Oral Blending and Segmenting</a:t>
            </a:r>
          </a:p>
        </p:txBody>
      </p:sp>
      <p:sp>
        <p:nvSpPr>
          <p:cNvPr id="8" name="Content Placeholder 2"/>
          <p:cNvSpPr txBox="1">
            <a:spLocks/>
          </p:cNvSpPr>
          <p:nvPr/>
        </p:nvSpPr>
        <p:spPr>
          <a:xfrm>
            <a:off x="285750" y="1243013"/>
            <a:ext cx="10315575"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p:txBody>
      </p:sp>
      <p:sp>
        <p:nvSpPr>
          <p:cNvPr id="5" name="Content Placeholder 2"/>
          <p:cNvSpPr txBox="1">
            <a:spLocks/>
          </p:cNvSpPr>
          <p:nvPr/>
        </p:nvSpPr>
        <p:spPr>
          <a:xfrm>
            <a:off x="228600" y="1362075"/>
            <a:ext cx="11439144" cy="50802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3000" dirty="0">
                <a:latin typeface="Sassoon Infant Std" panose="020B0503020103030203" pitchFamily="34" charset="0"/>
              </a:rPr>
              <a:t>Oral blending is hearing spoken sounds and merging them together to make words. For example, ‘m-a-t’ makes ‘mat’. </a:t>
            </a:r>
          </a:p>
          <a:p>
            <a:pPr marL="457200" indent="-457200" algn="l">
              <a:buFont typeface="Arial" panose="020B0604020202020204" pitchFamily="34" charset="0"/>
              <a:buChar char="•"/>
            </a:pPr>
            <a:endParaRPr lang="en-GB" altLang="en-US" sz="3000" b="1" i="1" dirty="0">
              <a:solidFill>
                <a:srgbClr val="0070C4"/>
              </a:solidFill>
              <a:latin typeface="Sassoon Infant Std" panose="020B0503020103030203" pitchFamily="34" charset="0"/>
            </a:endParaRPr>
          </a:p>
          <a:p>
            <a:pPr algn="l"/>
            <a:r>
              <a:rPr lang="en-GB" sz="3000" dirty="0">
                <a:latin typeface="Sassoon Infant Std" panose="020B0503020103030203" pitchFamily="34" charset="0"/>
              </a:rPr>
              <a:t>Oral segmenting is splitting a word into its individual phonemes in order to spell it.</a:t>
            </a:r>
          </a:p>
          <a:p>
            <a:pPr marL="457200" indent="-457200" algn="l">
              <a:buFont typeface="Arial" panose="020B0604020202020204" pitchFamily="34" charset="0"/>
              <a:buChar char="•"/>
            </a:pPr>
            <a:endParaRPr lang="en-GB" sz="3000" dirty="0">
              <a:solidFill>
                <a:srgbClr val="0070C0"/>
              </a:solidFill>
              <a:latin typeface="Sassoon Infant Std" panose="020B0503020103030203" pitchFamily="34" charset="0"/>
            </a:endParaRPr>
          </a:p>
          <a:p>
            <a:pPr algn="l"/>
            <a:r>
              <a:rPr lang="en-GB" sz="3000" dirty="0">
                <a:latin typeface="Sassoon Infant Std" panose="020B0503020103030203" pitchFamily="34" charset="0"/>
              </a:rPr>
              <a:t>These skills are taught </a:t>
            </a:r>
            <a:r>
              <a:rPr lang="en-GB" sz="3000" b="1" i="1" dirty="0">
                <a:latin typeface="Sassoon Infant Std" panose="020B0503020103030203" pitchFamily="34" charset="0"/>
              </a:rPr>
              <a:t>before learning the letters and        continue through their phonics learning. </a:t>
            </a:r>
          </a:p>
        </p:txBody>
      </p:sp>
      <p:pic>
        <p:nvPicPr>
          <p:cNvPr id="6" name="Picture 5" descr="Classroom Treasures: Clip Art | Robot clipart, Clip art, Robot theme"/>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889181" y="4132117"/>
            <a:ext cx="1538588" cy="2135678"/>
          </a:xfrm>
          <a:prstGeom prst="rect">
            <a:avLst/>
          </a:prstGeom>
          <a:noFill/>
          <a:ln>
            <a:noFill/>
          </a:ln>
        </p:spPr>
      </p:pic>
    </p:spTree>
    <p:extLst>
      <p:ext uri="{BB962C8B-B14F-4D97-AF65-F5344CB8AC3E}">
        <p14:creationId xmlns:p14="http://schemas.microsoft.com/office/powerpoint/2010/main" val="3390442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56087" y="211006"/>
            <a:ext cx="10515600" cy="947738"/>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latin typeface="Sassoon Infant Std" panose="020B0503020103030203" pitchFamily="34" charset="0"/>
              </a:rPr>
              <a:t>Blending for Reading &amp; Sound Buttons</a:t>
            </a:r>
          </a:p>
        </p:txBody>
      </p:sp>
      <p:sp>
        <p:nvSpPr>
          <p:cNvPr id="8" name="Content Placeholder 2"/>
          <p:cNvSpPr txBox="1">
            <a:spLocks/>
          </p:cNvSpPr>
          <p:nvPr/>
        </p:nvSpPr>
        <p:spPr>
          <a:xfrm>
            <a:off x="361950" y="1176338"/>
            <a:ext cx="10315575"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p:txBody>
      </p:sp>
      <p:sp>
        <p:nvSpPr>
          <p:cNvPr id="5" name="Content Placeholder 2"/>
          <p:cNvSpPr txBox="1">
            <a:spLocks/>
          </p:cNvSpPr>
          <p:nvPr/>
        </p:nvSpPr>
        <p:spPr>
          <a:xfrm>
            <a:off x="228599" y="1283105"/>
            <a:ext cx="11648975" cy="50844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800" dirty="0">
                <a:latin typeface="Sassoon Infant Std" panose="020B0503020103030203" pitchFamily="34" charset="0"/>
              </a:rPr>
              <a:t>To be able to read a word children need to be able to: </a:t>
            </a:r>
          </a:p>
          <a:p>
            <a:pPr algn="l"/>
            <a:r>
              <a:rPr lang="en-GB" sz="2800" dirty="0">
                <a:latin typeface="Sassoon Infant Std" panose="020B0503020103030203" pitchFamily="34" charset="0"/>
              </a:rPr>
              <a:t>1. Identify the grapheme-phoneme correspondences in a written word:    c </a:t>
            </a:r>
            <a:r>
              <a:rPr lang="en-GB" sz="2800" dirty="0" err="1">
                <a:latin typeface="Sassoon Infant Std" panose="020B0503020103030203" pitchFamily="34" charset="0"/>
              </a:rPr>
              <a:t>oa</a:t>
            </a:r>
            <a:r>
              <a:rPr lang="en-GB" sz="2800" dirty="0">
                <a:latin typeface="Sassoon Infant Std" panose="020B0503020103030203" pitchFamily="34" charset="0"/>
              </a:rPr>
              <a:t> t </a:t>
            </a:r>
          </a:p>
          <a:p>
            <a:pPr algn="l"/>
            <a:endParaRPr lang="en-GB" sz="2800" dirty="0">
              <a:latin typeface="Sassoon Infant Std" panose="020B0503020103030203" pitchFamily="34" charset="0"/>
            </a:endParaRPr>
          </a:p>
          <a:p>
            <a:pPr algn="l"/>
            <a:r>
              <a:rPr lang="en-GB" sz="2800" dirty="0">
                <a:latin typeface="Sassoon Infant Std" panose="020B0503020103030203" pitchFamily="34" charset="0"/>
              </a:rPr>
              <a:t>2.  Blend them in the correct order to pronounce the word: ‘coat’</a:t>
            </a:r>
          </a:p>
          <a:p>
            <a:pPr marL="457200" indent="-457200" algn="l">
              <a:buFont typeface="Arial" panose="020B0604020202020204" pitchFamily="34" charset="0"/>
              <a:buChar char="•"/>
            </a:pPr>
            <a:endParaRPr lang="en-GB" sz="2800" dirty="0">
              <a:latin typeface="Sassoon Infant Std" panose="020B0503020103030203" pitchFamily="34" charset="0"/>
            </a:endParaRPr>
          </a:p>
          <a:p>
            <a:pPr algn="l"/>
            <a:r>
              <a:rPr lang="en-GB" sz="2800" dirty="0">
                <a:latin typeface="Sassoon Infant Std" panose="020B0503020103030203" pitchFamily="34" charset="0"/>
              </a:rPr>
              <a:t>Sound buttons help recognition of GPCs. A dot shows that the sound is made from a single letter and a line shows that the sound is made from a digraph or </a:t>
            </a:r>
            <a:r>
              <a:rPr lang="en-GB" sz="2800" dirty="0" err="1">
                <a:latin typeface="Sassoon Infant Std" panose="020B0503020103030203" pitchFamily="34" charset="0"/>
              </a:rPr>
              <a:t>trigraph</a:t>
            </a:r>
            <a:r>
              <a:rPr lang="en-GB" sz="2800" dirty="0">
                <a:latin typeface="Sassoon Infant Std" panose="020B0503020103030203" pitchFamily="34" charset="0"/>
              </a:rPr>
              <a:t>. 	</a:t>
            </a:r>
          </a:p>
          <a:p>
            <a:pPr algn="l"/>
            <a:r>
              <a:rPr lang="en-GB" sz="2800" dirty="0">
                <a:latin typeface="Sassoon Infant Std" panose="020B0503020103030203" pitchFamily="34" charset="0"/>
              </a:rPr>
              <a:t>    sheep     chick</a:t>
            </a:r>
          </a:p>
          <a:p>
            <a:pPr algn="l"/>
            <a:endParaRPr lang="en-GB" sz="2800" dirty="0">
              <a:latin typeface="Sassoon Infant Std" panose="020B0503020103030203" pitchFamily="34" charset="0"/>
            </a:endParaRPr>
          </a:p>
          <a:p>
            <a:pPr algn="l"/>
            <a:r>
              <a:rPr lang="en-GB" sz="2800" dirty="0">
                <a:solidFill>
                  <a:schemeClr val="accent6">
                    <a:lumMod val="75000"/>
                  </a:schemeClr>
                </a:solidFill>
                <a:latin typeface="Sassoon Infant Std" panose="020B0503020103030203" pitchFamily="34" charset="0"/>
              </a:rPr>
              <a:t>Chunking for longer words         </a:t>
            </a:r>
            <a:r>
              <a:rPr lang="en-GB" sz="3000" dirty="0">
                <a:solidFill>
                  <a:schemeClr val="accent6">
                    <a:lumMod val="75000"/>
                  </a:schemeClr>
                </a:solidFill>
                <a:latin typeface="Sassoon Infant Std" panose="020B0503020103030203" pitchFamily="34" charset="0"/>
              </a:rPr>
              <a:t>flowers</a:t>
            </a:r>
            <a:r>
              <a:rPr lang="en-GB" sz="2800" dirty="0">
                <a:solidFill>
                  <a:schemeClr val="accent6">
                    <a:lumMod val="75000"/>
                  </a:schemeClr>
                </a:solidFill>
                <a:latin typeface="Sassoon Infant Std" panose="020B0503020103030203" pitchFamily="34" charset="0"/>
              </a:rPr>
              <a:t>          </a:t>
            </a:r>
          </a:p>
          <a:p>
            <a:pPr algn="l"/>
            <a:endParaRPr lang="en-GB" sz="2800" dirty="0">
              <a:latin typeface="Sassoon Infant Std" panose="020B0503020103030203" pitchFamily="34" charset="0"/>
            </a:endParaRPr>
          </a:p>
          <a:p>
            <a:pPr algn="l"/>
            <a:endParaRPr lang="en-GB" sz="2800" dirty="0">
              <a:latin typeface="Sassoon Infant Std" panose="020B0503020103030203" pitchFamily="34" charset="0"/>
            </a:endParaRPr>
          </a:p>
          <a:p>
            <a:pPr algn="l"/>
            <a:endParaRPr lang="en-GB" sz="2800" dirty="0">
              <a:latin typeface="Sassoon Infant Std" panose="020B0503020103030203" pitchFamily="34" charset="0"/>
            </a:endParaRPr>
          </a:p>
          <a:p>
            <a:pPr algn="l"/>
            <a:r>
              <a:rPr lang="en-GB" sz="2800" dirty="0">
                <a:latin typeface="Sassoon Infant Std" panose="020B0503020103030203" pitchFamily="34" charset="0"/>
              </a:rPr>
              <a:t>     </a:t>
            </a:r>
          </a:p>
          <a:p>
            <a:pPr algn="l"/>
            <a:r>
              <a:rPr lang="en-GB" sz="2800" dirty="0">
                <a:latin typeface="Sassoon Infant Std" panose="020B0503020103030203" pitchFamily="34" charset="0"/>
              </a:rPr>
              <a:t>    </a:t>
            </a:r>
            <a:endParaRPr lang="en-GB" sz="2800" dirty="0">
              <a:solidFill>
                <a:srgbClr val="0070C0"/>
              </a:solidFill>
              <a:latin typeface="Sassoon Infant Std" panose="020B0503020103030203" pitchFamily="34" charset="0"/>
            </a:endParaRPr>
          </a:p>
          <a:p>
            <a:pPr algn="l"/>
            <a:endParaRPr lang="en-GB" sz="2800" dirty="0">
              <a:solidFill>
                <a:srgbClr val="0070C0"/>
              </a:solidFill>
              <a:latin typeface="Sassoon Infant Std" panose="020B0503020103030203" pitchFamily="34" charset="0"/>
            </a:endParaRPr>
          </a:p>
        </p:txBody>
      </p:sp>
      <p:sp>
        <p:nvSpPr>
          <p:cNvPr id="15" name="Rounded Rectangle 14"/>
          <p:cNvSpPr/>
          <p:nvPr/>
        </p:nvSpPr>
        <p:spPr>
          <a:xfrm>
            <a:off x="714894" y="5487020"/>
            <a:ext cx="311905"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1067838" y="5487020"/>
            <a:ext cx="311905"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ounded Rectangle 23"/>
          <p:cNvSpPr/>
          <p:nvPr/>
        </p:nvSpPr>
        <p:spPr>
          <a:xfrm>
            <a:off x="2100903" y="5536160"/>
            <a:ext cx="311905"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ounded Rectangle 24"/>
          <p:cNvSpPr/>
          <p:nvPr/>
        </p:nvSpPr>
        <p:spPr>
          <a:xfrm>
            <a:off x="2609799" y="5532739"/>
            <a:ext cx="311905"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2457829" y="5523019"/>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1436054" y="5487020"/>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ounded Rectangle 27"/>
          <p:cNvSpPr/>
          <p:nvPr/>
        </p:nvSpPr>
        <p:spPr>
          <a:xfrm>
            <a:off x="11121597" y="2181325"/>
            <a:ext cx="311905"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11575412" y="2155044"/>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10871687" y="2155044"/>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5396530" y="6582623"/>
            <a:ext cx="311905"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p:cNvSpPr/>
          <p:nvPr/>
        </p:nvSpPr>
        <p:spPr>
          <a:xfrm>
            <a:off x="5741181" y="6578118"/>
            <a:ext cx="252295"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p:cNvSpPr/>
          <p:nvPr/>
        </p:nvSpPr>
        <p:spPr>
          <a:xfrm>
            <a:off x="5153891" y="6578118"/>
            <a:ext cx="58189" cy="72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p:cNvSpPr/>
          <p:nvPr/>
        </p:nvSpPr>
        <p:spPr>
          <a:xfrm>
            <a:off x="5278582" y="6560524"/>
            <a:ext cx="85202" cy="899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6096000" y="6578118"/>
            <a:ext cx="45719" cy="686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2669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b="1" dirty="0">
                <a:latin typeface="Sassoon Infant Std" panose="020B0503020103030203" pitchFamily="34" charset="0"/>
              </a:rPr>
              <a:t>Segmenting for Spelling</a:t>
            </a:r>
          </a:p>
        </p:txBody>
      </p:sp>
      <p:sp>
        <p:nvSpPr>
          <p:cNvPr id="3" name="Content Placeholder 2"/>
          <p:cNvSpPr>
            <a:spLocks noGrp="1"/>
          </p:cNvSpPr>
          <p:nvPr>
            <p:ph idx="1"/>
          </p:nvPr>
        </p:nvSpPr>
        <p:spPr>
          <a:xfrm>
            <a:off x="838200" y="1512916"/>
            <a:ext cx="10515600" cy="4664047"/>
          </a:xfrm>
        </p:spPr>
        <p:txBody>
          <a:bodyPr/>
          <a:lstStyle/>
          <a:p>
            <a:pPr marL="0" indent="0">
              <a:buNone/>
            </a:pPr>
            <a:r>
              <a:rPr lang="en-GB" sz="3000" dirty="0">
                <a:latin typeface="Sassoon Infant Std" panose="020B0503020103030203" pitchFamily="34" charset="0"/>
              </a:rPr>
              <a:t>Segmenting is the opposite of blending. Segmenting a word is to break the word down into its phonemes, e.g. </a:t>
            </a:r>
            <a:r>
              <a:rPr lang="en-GB" sz="3000" i="1" dirty="0">
                <a:latin typeface="Sassoon Infant Std" panose="020B0503020103030203" pitchFamily="34" charset="0"/>
              </a:rPr>
              <a:t>hat</a:t>
            </a:r>
            <a:r>
              <a:rPr lang="en-GB" sz="3000" dirty="0">
                <a:latin typeface="Sassoon Infant Std" panose="020B0503020103030203" pitchFamily="34" charset="0"/>
              </a:rPr>
              <a:t>= </a:t>
            </a:r>
            <a:r>
              <a:rPr lang="en-GB" sz="3000" i="1" dirty="0">
                <a:latin typeface="Sassoon Infant Std" panose="020B0503020103030203" pitchFamily="34" charset="0"/>
              </a:rPr>
              <a:t>h-a-t</a:t>
            </a:r>
            <a:r>
              <a:rPr lang="en-GB" sz="3000" dirty="0">
                <a:latin typeface="Sassoon Infant Std" panose="020B0503020103030203" pitchFamily="34" charset="0"/>
              </a:rPr>
              <a:t>. Segmenting enables children to break down words they are trying to spell. 	</a:t>
            </a:r>
          </a:p>
          <a:p>
            <a:pPr marL="0" indent="0">
              <a:buNone/>
            </a:pPr>
            <a:endParaRPr lang="en-GB" sz="3000" dirty="0">
              <a:latin typeface="Sassoon Infant Std" panose="020B0503020103030203" pitchFamily="34" charset="0"/>
            </a:endParaRPr>
          </a:p>
          <a:p>
            <a:pPr marL="0" indent="0">
              <a:buNone/>
            </a:pPr>
            <a:endParaRPr lang="en-GB" dirty="0">
              <a:latin typeface="Sassoon Infant Std" panose="020B0503020103030203" pitchFamily="34" charset="0"/>
            </a:endParaRPr>
          </a:p>
          <a:p>
            <a:endParaRPr lang="en-GB" dirty="0"/>
          </a:p>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967668597"/>
              </p:ext>
            </p:extLst>
          </p:nvPr>
        </p:nvGraphicFramePr>
        <p:xfrm>
          <a:off x="6730639" y="3018193"/>
          <a:ext cx="4320000" cy="1440000"/>
        </p:xfrm>
        <a:graphic>
          <a:graphicData uri="http://schemas.openxmlformats.org/drawingml/2006/table">
            <a:tbl>
              <a:tblPr firstRow="1" bandRow="1">
                <a:tableStyleId>{5940675A-B579-460E-94D1-54222C63F5DA}</a:tableStyleId>
              </a:tblPr>
              <a:tblGrid>
                <a:gridCol w="1440000">
                  <a:extLst>
                    <a:ext uri="{9D8B030D-6E8A-4147-A177-3AD203B41FA5}">
                      <a16:colId xmlns:a16="http://schemas.microsoft.com/office/drawing/2014/main" val="901447246"/>
                    </a:ext>
                  </a:extLst>
                </a:gridCol>
                <a:gridCol w="1440000">
                  <a:extLst>
                    <a:ext uri="{9D8B030D-6E8A-4147-A177-3AD203B41FA5}">
                      <a16:colId xmlns:a16="http://schemas.microsoft.com/office/drawing/2014/main" val="4282604869"/>
                    </a:ext>
                  </a:extLst>
                </a:gridCol>
                <a:gridCol w="1440000">
                  <a:extLst>
                    <a:ext uri="{9D8B030D-6E8A-4147-A177-3AD203B41FA5}">
                      <a16:colId xmlns:a16="http://schemas.microsoft.com/office/drawing/2014/main" val="3048475724"/>
                    </a:ext>
                  </a:extLst>
                </a:gridCol>
              </a:tblGrid>
              <a:tr h="1440000">
                <a:tc>
                  <a:txBody>
                    <a:bodyPr/>
                    <a:lstStyle/>
                    <a:p>
                      <a:pPr algn="ctr"/>
                      <a:r>
                        <a:rPr lang="en-GB" sz="8000" dirty="0">
                          <a:latin typeface="Sassoon Infant Std" panose="020B0503020103030203" pitchFamily="34" charset="0"/>
                        </a:rPr>
                        <a:t>p</a:t>
                      </a:r>
                    </a:p>
                  </a:txBody>
                  <a:tcPr/>
                </a:tc>
                <a:tc>
                  <a:txBody>
                    <a:bodyPr/>
                    <a:lstStyle/>
                    <a:p>
                      <a:pPr algn="ctr"/>
                      <a:r>
                        <a:rPr lang="en-GB" sz="8000" dirty="0">
                          <a:latin typeface="Sassoon Infant Std" panose="020B0503020103030203" pitchFamily="34" charset="0"/>
                        </a:rPr>
                        <a:t>i</a:t>
                      </a:r>
                    </a:p>
                  </a:txBody>
                  <a:tcPr/>
                </a:tc>
                <a:tc>
                  <a:txBody>
                    <a:bodyPr/>
                    <a:lstStyle/>
                    <a:p>
                      <a:pPr algn="ctr"/>
                      <a:r>
                        <a:rPr lang="en-GB" sz="8000" dirty="0">
                          <a:latin typeface="Sassoon Infant Std" panose="020B0503020103030203" pitchFamily="34" charset="0"/>
                        </a:rPr>
                        <a:t>g</a:t>
                      </a:r>
                    </a:p>
                  </a:txBody>
                  <a:tcPr/>
                </a:tc>
                <a:extLst>
                  <a:ext uri="{0D108BD9-81ED-4DB2-BD59-A6C34878D82A}">
                    <a16:rowId xmlns:a16="http://schemas.microsoft.com/office/drawing/2014/main" val="4101920865"/>
                  </a:ext>
                </a:extLst>
              </a:tr>
            </a:tbl>
          </a:graphicData>
        </a:graphic>
      </p:graphicFrame>
      <p:sp>
        <p:nvSpPr>
          <p:cNvPr id="5" name="TextBox 4"/>
          <p:cNvSpPr txBox="1"/>
          <p:nvPr/>
        </p:nvSpPr>
        <p:spPr>
          <a:xfrm>
            <a:off x="838200" y="3290941"/>
            <a:ext cx="6367548" cy="3323987"/>
          </a:xfrm>
          <a:prstGeom prst="rect">
            <a:avLst/>
          </a:prstGeom>
          <a:noFill/>
        </p:spPr>
        <p:txBody>
          <a:bodyPr wrap="square" rtlCol="0">
            <a:spAutoFit/>
          </a:bodyPr>
          <a:lstStyle/>
          <a:p>
            <a:r>
              <a:rPr lang="en-GB" sz="3000" dirty="0">
                <a:latin typeface="Sassoon Infant Std" panose="020B0503020103030203" pitchFamily="34" charset="0"/>
              </a:rPr>
              <a:t>What sounds can you hear in ‘pig’?</a:t>
            </a:r>
          </a:p>
          <a:p>
            <a:endParaRPr lang="en-GB" sz="3000" dirty="0">
              <a:latin typeface="Sassoon Infant Std" panose="020B0503020103030203" pitchFamily="34" charset="0"/>
            </a:endParaRPr>
          </a:p>
          <a:p>
            <a:pPr marL="457200" indent="-457200">
              <a:buFont typeface="Arial" panose="020B0604020202020204" pitchFamily="34" charset="0"/>
              <a:buChar char="•"/>
            </a:pPr>
            <a:r>
              <a:rPr lang="en-GB" sz="3000" dirty="0">
                <a:solidFill>
                  <a:srgbClr val="7030A0"/>
                </a:solidFill>
                <a:latin typeface="Sassoon Infant Std" panose="020B0503020103030203" pitchFamily="34" charset="0"/>
              </a:rPr>
              <a:t>‘Stretch it out’</a:t>
            </a:r>
          </a:p>
          <a:p>
            <a:pPr marL="457200" indent="-457200">
              <a:buFont typeface="Arial" panose="020B0604020202020204" pitchFamily="34" charset="0"/>
              <a:buChar char="•"/>
            </a:pPr>
            <a:r>
              <a:rPr lang="en-GB" sz="3000" dirty="0">
                <a:solidFill>
                  <a:srgbClr val="7030A0"/>
                </a:solidFill>
                <a:latin typeface="Sassoon Infant Std" panose="020B0503020103030203" pitchFamily="34" charset="0"/>
              </a:rPr>
              <a:t>‘Phoneme fingers’</a:t>
            </a:r>
          </a:p>
          <a:p>
            <a:pPr marL="457200" indent="-457200">
              <a:buFont typeface="Arial" panose="020B0604020202020204" pitchFamily="34" charset="0"/>
              <a:buChar char="•"/>
            </a:pPr>
            <a:r>
              <a:rPr lang="en-GB" sz="3000" dirty="0">
                <a:solidFill>
                  <a:srgbClr val="7030A0"/>
                </a:solidFill>
                <a:latin typeface="Sassoon Infant Std" panose="020B0503020103030203" pitchFamily="34" charset="0"/>
              </a:rPr>
              <a:t>‘Write the corresponding graphemes’ </a:t>
            </a:r>
          </a:p>
          <a:p>
            <a:endParaRPr lang="en-GB" sz="3000" dirty="0">
              <a:solidFill>
                <a:srgbClr val="7030A0"/>
              </a:solidFill>
              <a:latin typeface="Sassoon Infant Std" panose="020B0503020103030203" pitchFamily="34" charset="0"/>
            </a:endParaRPr>
          </a:p>
          <a:p>
            <a:r>
              <a:rPr lang="en-GB" sz="3000" dirty="0">
                <a:solidFill>
                  <a:schemeClr val="accent6">
                    <a:lumMod val="75000"/>
                  </a:schemeClr>
                </a:solidFill>
                <a:latin typeface="Sassoon Infant Std" panose="020B0503020103030203" pitchFamily="34" charset="0"/>
              </a:rPr>
              <a:t>Chunking for longer polysyllabic words</a:t>
            </a:r>
          </a:p>
        </p:txBody>
      </p:sp>
    </p:spTree>
    <p:extLst>
      <p:ext uri="{BB962C8B-B14F-4D97-AF65-F5344CB8AC3E}">
        <p14:creationId xmlns:p14="http://schemas.microsoft.com/office/powerpoint/2010/main" val="33113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413" y="0"/>
            <a:ext cx="10515600" cy="1325563"/>
          </a:xfrm>
        </p:spPr>
        <p:txBody>
          <a:bodyPr>
            <a:normAutofit/>
          </a:bodyPr>
          <a:lstStyle/>
          <a:p>
            <a:r>
              <a:rPr lang="en-GB" sz="5000" b="1" dirty="0">
                <a:latin typeface="Sassoon Infant Std" panose="020B0503020103030203" pitchFamily="34" charset="0"/>
              </a:rPr>
              <a:t>Common Exception Words</a:t>
            </a:r>
          </a:p>
        </p:txBody>
      </p:sp>
      <p:sp>
        <p:nvSpPr>
          <p:cNvPr id="3" name="Content Placeholder 2"/>
          <p:cNvSpPr>
            <a:spLocks noGrp="1"/>
          </p:cNvSpPr>
          <p:nvPr>
            <p:ph idx="1"/>
          </p:nvPr>
        </p:nvSpPr>
        <p:spPr>
          <a:xfrm>
            <a:off x="547714" y="969157"/>
            <a:ext cx="10515600" cy="4664047"/>
          </a:xfrm>
        </p:spPr>
        <p:txBody>
          <a:bodyPr>
            <a:normAutofit/>
          </a:bodyPr>
          <a:lstStyle/>
          <a:p>
            <a:pPr marL="0" indent="0">
              <a:buNone/>
            </a:pPr>
            <a:r>
              <a:rPr lang="en-GB" sz="3000" dirty="0">
                <a:latin typeface="Sassoon Infant Std" panose="020B0503020103030203" pitchFamily="34" charset="0"/>
              </a:rPr>
              <a:t>Common exception words (CEW) are words that contain one or more irregular or unusual letter phonemes that the children may not yet have been taught. These parts are the tricky parts. </a:t>
            </a:r>
          </a:p>
          <a:p>
            <a:pPr marL="0" indent="0">
              <a:buNone/>
            </a:pPr>
            <a:endParaRPr lang="en-GB" sz="3000" dirty="0">
              <a:latin typeface="Sassoon Infant Std" panose="020B0503020103030203" pitchFamily="34" charset="0"/>
            </a:endParaRPr>
          </a:p>
          <a:p>
            <a:endParaRPr lang="en-GB" sz="3000" dirty="0">
              <a:latin typeface="Sassoon Infant Std" panose="020B0503020103030203" pitchFamily="34" charset="0"/>
            </a:endParaRPr>
          </a:p>
          <a:p>
            <a:pPr marL="0" indent="0">
              <a:buNone/>
            </a:pPr>
            <a:endParaRPr lang="en-GB" sz="3000" dirty="0">
              <a:latin typeface="Sassoon Infant Std" panose="020B0503020103030203" pitchFamily="34" charset="0"/>
            </a:endParaRPr>
          </a:p>
        </p:txBody>
      </p:sp>
      <p:pic>
        <p:nvPicPr>
          <p:cNvPr id="6" name="Picture 5"/>
          <p:cNvPicPr>
            <a:picLocks noChangeAspect="1"/>
          </p:cNvPicPr>
          <p:nvPr/>
        </p:nvPicPr>
        <p:blipFill>
          <a:blip r:embed="rId2"/>
          <a:stretch>
            <a:fillRect/>
          </a:stretch>
        </p:blipFill>
        <p:spPr>
          <a:xfrm>
            <a:off x="748046" y="2405925"/>
            <a:ext cx="2585884" cy="1861537"/>
          </a:xfrm>
          <a:prstGeom prst="rect">
            <a:avLst/>
          </a:prstGeom>
        </p:spPr>
      </p:pic>
      <p:pic>
        <p:nvPicPr>
          <p:cNvPr id="7" name="Picture 6"/>
          <p:cNvPicPr>
            <a:picLocks noChangeAspect="1"/>
          </p:cNvPicPr>
          <p:nvPr/>
        </p:nvPicPr>
        <p:blipFill>
          <a:blip r:embed="rId3"/>
          <a:stretch>
            <a:fillRect/>
          </a:stretch>
        </p:blipFill>
        <p:spPr>
          <a:xfrm>
            <a:off x="186018" y="4351292"/>
            <a:ext cx="3222522" cy="2296510"/>
          </a:xfrm>
          <a:prstGeom prst="rect">
            <a:avLst/>
          </a:prstGeom>
        </p:spPr>
      </p:pic>
      <p:pic>
        <p:nvPicPr>
          <p:cNvPr id="8" name="Picture 7"/>
          <p:cNvPicPr>
            <a:picLocks noChangeAspect="1"/>
          </p:cNvPicPr>
          <p:nvPr/>
        </p:nvPicPr>
        <p:blipFill>
          <a:blip r:embed="rId4"/>
          <a:stretch>
            <a:fillRect/>
          </a:stretch>
        </p:blipFill>
        <p:spPr>
          <a:xfrm>
            <a:off x="3534262" y="3442975"/>
            <a:ext cx="3166903" cy="2248501"/>
          </a:xfrm>
          <a:prstGeom prst="rect">
            <a:avLst/>
          </a:prstGeom>
        </p:spPr>
      </p:pic>
      <p:pic>
        <p:nvPicPr>
          <p:cNvPr id="4" name="Picture 3"/>
          <p:cNvPicPr>
            <a:picLocks noChangeAspect="1"/>
          </p:cNvPicPr>
          <p:nvPr/>
        </p:nvPicPr>
        <p:blipFill>
          <a:blip r:embed="rId5"/>
          <a:stretch>
            <a:fillRect/>
          </a:stretch>
        </p:blipFill>
        <p:spPr>
          <a:xfrm rot="16200000">
            <a:off x="7631612" y="2279342"/>
            <a:ext cx="3736673" cy="5384104"/>
          </a:xfrm>
          <a:prstGeom prst="rect">
            <a:avLst/>
          </a:prstGeom>
        </p:spPr>
      </p:pic>
    </p:spTree>
    <p:extLst>
      <p:ext uri="{BB962C8B-B14F-4D97-AF65-F5344CB8AC3E}">
        <p14:creationId xmlns:p14="http://schemas.microsoft.com/office/powerpoint/2010/main" val="3142442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917" y="2136724"/>
            <a:ext cx="11546046" cy="1631216"/>
          </a:xfrm>
          <a:prstGeom prst="rect">
            <a:avLst/>
          </a:prstGeom>
        </p:spPr>
        <p:txBody>
          <a:bodyPr wrap="square">
            <a:spAutoFit/>
          </a:bodyPr>
          <a:lstStyle/>
          <a:p>
            <a:r>
              <a:rPr lang="en-GB" sz="5000" b="1" dirty="0">
                <a:solidFill>
                  <a:schemeClr val="accent5">
                    <a:lumMod val="50000"/>
                  </a:schemeClr>
                </a:solidFill>
                <a:latin typeface="Sassoon Infant Std" panose="020B0503020103030203" pitchFamily="34" charset="0"/>
              </a:rPr>
              <a:t>Expected</a:t>
            </a:r>
          </a:p>
          <a:p>
            <a:r>
              <a:rPr lang="en-GB" sz="5000" b="1" dirty="0">
                <a:solidFill>
                  <a:schemeClr val="accent5">
                    <a:lumMod val="50000"/>
                  </a:schemeClr>
                </a:solidFill>
                <a:latin typeface="Sassoon Infant Std" panose="020B0503020103030203" pitchFamily="34" charset="0"/>
              </a:rPr>
              <a:t>Progression</a:t>
            </a:r>
            <a:endParaRPr lang="en-GB" sz="5000" dirty="0"/>
          </a:p>
        </p:txBody>
      </p:sp>
      <p:pic>
        <p:nvPicPr>
          <p:cNvPr id="2050" name="Picture 2"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389" y="150950"/>
            <a:ext cx="3253012" cy="108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3F27F54-763E-FDD2-E0A8-982FA24A7585}"/>
              </a:ext>
            </a:extLst>
          </p:cNvPr>
          <p:cNvPicPr>
            <a:picLocks noChangeAspect="1"/>
          </p:cNvPicPr>
          <p:nvPr/>
        </p:nvPicPr>
        <p:blipFill rotWithShape="1">
          <a:blip r:embed="rId3"/>
          <a:srcRect t="8685" r="-196" b="-248"/>
          <a:stretch/>
        </p:blipFill>
        <p:spPr>
          <a:xfrm>
            <a:off x="3960238" y="719217"/>
            <a:ext cx="8002845" cy="5781336"/>
          </a:xfrm>
          <a:prstGeom prst="rect">
            <a:avLst/>
          </a:prstGeom>
        </p:spPr>
      </p:pic>
    </p:spTree>
    <p:extLst>
      <p:ext uri="{BB962C8B-B14F-4D97-AF65-F5344CB8AC3E}">
        <p14:creationId xmlns:p14="http://schemas.microsoft.com/office/powerpoint/2010/main" val="509426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32508" y="372092"/>
            <a:ext cx="11554691" cy="1304308"/>
          </a:xfrm>
          <a:prstGeom prst="rect">
            <a:avLst/>
          </a:prstGeom>
          <a:noFill/>
          <a:ln w="9525">
            <a:noFill/>
            <a:miter lim="800000"/>
            <a:headEnd/>
            <a:tailEnd/>
          </a:ln>
        </p:spPr>
        <p:txBody>
          <a:bodyPr anchor="ctr"/>
          <a:lstStyle/>
          <a:p>
            <a:r>
              <a:rPr lang="en-GB" sz="5000" b="1" dirty="0">
                <a:solidFill>
                  <a:schemeClr val="accent5">
                    <a:lumMod val="50000"/>
                  </a:schemeClr>
                </a:solidFill>
                <a:latin typeface="Sassoon Infant Std" panose="020B0503020103030203" pitchFamily="34" charset="0"/>
              </a:rPr>
              <a:t>Phase 1: How it all starts</a:t>
            </a:r>
            <a:endParaRPr lang="en-US" sz="5000" b="1" dirty="0">
              <a:solidFill>
                <a:schemeClr val="accent5">
                  <a:lumMod val="50000"/>
                </a:schemeClr>
              </a:solidFill>
              <a:latin typeface="Sassoon Infant Std" panose="020B0503020103030203" pitchFamily="34" charset="0"/>
            </a:endParaRPr>
          </a:p>
        </p:txBody>
      </p:sp>
      <p:sp>
        <p:nvSpPr>
          <p:cNvPr id="9219" name="Rectangle 3"/>
          <p:cNvSpPr>
            <a:spLocks noChangeArrowheads="1"/>
          </p:cNvSpPr>
          <p:nvPr/>
        </p:nvSpPr>
        <p:spPr bwMode="auto">
          <a:xfrm>
            <a:off x="1981201" y="1304926"/>
            <a:ext cx="8042223" cy="3960813"/>
          </a:xfrm>
          <a:prstGeom prst="rect">
            <a:avLst/>
          </a:prstGeom>
          <a:noFill/>
          <a:ln w="9525">
            <a:noFill/>
            <a:miter lim="800000"/>
            <a:headEnd/>
            <a:tailEnd/>
          </a:ln>
        </p:spPr>
        <p:txBody>
          <a:bodyPr/>
          <a:lstStyle/>
          <a:p>
            <a:pPr marL="342900" indent="-342900">
              <a:spcBef>
                <a:spcPct val="20000"/>
              </a:spcBef>
              <a:buFontTx/>
              <a:buChar char="•"/>
            </a:pPr>
            <a:endParaRPr lang="en-GB" sz="2800" dirty="0">
              <a:latin typeface="Comic Sans MS" pitchFamily="66" charset="0"/>
            </a:endParaRPr>
          </a:p>
          <a:p>
            <a:pPr marL="342900" indent="-342900">
              <a:spcBef>
                <a:spcPct val="20000"/>
              </a:spcBef>
              <a:buFontTx/>
              <a:buChar char="•"/>
            </a:pPr>
            <a:endParaRPr lang="en-US" sz="3200" dirty="0">
              <a:latin typeface="Comic Sans MS" pitchFamily="66" charset="0"/>
            </a:endParaRPr>
          </a:p>
        </p:txBody>
      </p:sp>
      <p:sp>
        <p:nvSpPr>
          <p:cNvPr id="4" name="Rectangle 3"/>
          <p:cNvSpPr/>
          <p:nvPr/>
        </p:nvSpPr>
        <p:spPr>
          <a:xfrm>
            <a:off x="206952" y="1834862"/>
            <a:ext cx="11208328" cy="5447645"/>
          </a:xfrm>
          <a:prstGeom prst="rect">
            <a:avLst/>
          </a:prstGeom>
        </p:spPr>
        <p:txBody>
          <a:bodyPr wrap="square">
            <a:spAutoFit/>
          </a:bodyPr>
          <a:lstStyle/>
          <a:p>
            <a:r>
              <a:rPr lang="en-GB" altLang="en-US" sz="3000" dirty="0">
                <a:latin typeface="Sassoon Infant Std" panose="020B0503020103030203" pitchFamily="34" charset="0"/>
                <a:ea typeface="Open Sans"/>
                <a:cs typeface="Open Sans"/>
              </a:rPr>
              <a:t>Phase 1 should be covered in a nursery or pre-school setting before a child starts school. We continue practising these skills throughout Reception. It focuses on:</a:t>
            </a:r>
          </a:p>
          <a:p>
            <a:endParaRPr lang="en-GB" altLang="en-US" sz="3000" dirty="0">
              <a:latin typeface="Sassoon Infant Std" panose="020B0503020103030203" pitchFamily="34" charset="0"/>
              <a:ea typeface="Open Sans"/>
              <a:cs typeface="Open Sans"/>
            </a:endParaRPr>
          </a:p>
          <a:p>
            <a:pPr marL="342900" indent="-342900">
              <a:buFont typeface="Arial" panose="020B0604020202020204" pitchFamily="34" charset="0"/>
              <a:buChar char="•"/>
            </a:pPr>
            <a:r>
              <a:rPr lang="en-US" sz="3000" dirty="0">
                <a:latin typeface="Sassoon Infant Std" panose="020B0503020103030203" pitchFamily="34" charset="0"/>
              </a:rPr>
              <a:t>Developing listening skills</a:t>
            </a:r>
          </a:p>
          <a:p>
            <a:pPr marL="342900" indent="-342900">
              <a:buFont typeface="Arial" panose="020B0604020202020204" pitchFamily="34" charset="0"/>
              <a:buChar char="•"/>
            </a:pPr>
            <a:r>
              <a:rPr lang="en-US" sz="3000" dirty="0">
                <a:latin typeface="Sassoon Infant Std" panose="020B0503020103030203" pitchFamily="34" charset="0"/>
              </a:rPr>
              <a:t>Discriminating between environmental sounds, instrumental sounds and body sounds (e.g. clapping).</a:t>
            </a:r>
          </a:p>
          <a:p>
            <a:pPr marL="342900" indent="-342900">
              <a:buFont typeface="Arial" panose="020B0604020202020204" pitchFamily="34" charset="0"/>
              <a:buChar char="•"/>
            </a:pPr>
            <a:r>
              <a:rPr lang="en-US" sz="3000" dirty="0">
                <a:latin typeface="Sassoon Infant Std" panose="020B0503020103030203" pitchFamily="34" charset="0"/>
              </a:rPr>
              <a:t>Rhyme</a:t>
            </a:r>
          </a:p>
          <a:p>
            <a:pPr marL="342900" indent="-342900">
              <a:buFont typeface="Arial" panose="020B0604020202020204" pitchFamily="34" charset="0"/>
              <a:buChar char="•"/>
            </a:pPr>
            <a:r>
              <a:rPr lang="en-US" sz="3000" dirty="0">
                <a:latin typeface="Sassoon Infant Std" panose="020B0503020103030203" pitchFamily="34" charset="0"/>
              </a:rPr>
              <a:t>Alliteration</a:t>
            </a:r>
          </a:p>
          <a:p>
            <a:pPr marL="342900" indent="-342900">
              <a:buFont typeface="Arial" panose="020B0604020202020204" pitchFamily="34" charset="0"/>
              <a:buChar char="•"/>
            </a:pPr>
            <a:r>
              <a:rPr lang="en-US" sz="3000" dirty="0">
                <a:latin typeface="Sassoon Infant Std" panose="020B0503020103030203" pitchFamily="34" charset="0"/>
              </a:rPr>
              <a:t>Then finally </a:t>
            </a:r>
            <a:r>
              <a:rPr lang="en-US" sz="3000" b="1" u="sng" dirty="0">
                <a:latin typeface="Sassoon Infant Std" panose="020B0503020103030203" pitchFamily="34" charset="0"/>
              </a:rPr>
              <a:t>oral blending</a:t>
            </a:r>
            <a:r>
              <a:rPr lang="en-US" sz="3000" b="1" dirty="0">
                <a:latin typeface="Sassoon Infant Std" panose="020B0503020103030203" pitchFamily="34" charset="0"/>
              </a:rPr>
              <a:t> </a:t>
            </a:r>
            <a:r>
              <a:rPr lang="en-US" sz="3000" dirty="0">
                <a:latin typeface="Sassoon Infant Std" panose="020B0503020103030203" pitchFamily="34" charset="0"/>
              </a:rPr>
              <a:t>and </a:t>
            </a:r>
            <a:r>
              <a:rPr lang="en-US" sz="3000" b="1" u="sng" dirty="0">
                <a:latin typeface="Sassoon Infant Std" panose="020B0503020103030203" pitchFamily="34" charset="0"/>
              </a:rPr>
              <a:t>oral segmenting</a:t>
            </a:r>
          </a:p>
          <a:p>
            <a:pPr lvl="1"/>
            <a:endParaRPr lang="en-US" sz="2400" u="sng" dirty="0">
              <a:solidFill>
                <a:srgbClr val="0E2FAD"/>
              </a:solidFill>
              <a:latin typeface="Comic Sans MS" pitchFamily="66" charset="0"/>
            </a:endParaRPr>
          </a:p>
          <a:p>
            <a:pPr lvl="1">
              <a:buFont typeface="Arial" pitchFamily="34" charset="0"/>
              <a:buChar char="•"/>
            </a:pPr>
            <a:endParaRPr lang="en-GB" sz="2400" u="sng" dirty="0">
              <a:solidFill>
                <a:srgbClr val="FFFFFF"/>
              </a:solidFill>
              <a:latin typeface="Comic Sans MS" pitchFamily="66" charset="0"/>
            </a:endParaRPr>
          </a:p>
        </p:txBody>
      </p:sp>
    </p:spTree>
    <p:extLst>
      <p:ext uri="{BB962C8B-B14F-4D97-AF65-F5344CB8AC3E}">
        <p14:creationId xmlns:p14="http://schemas.microsoft.com/office/powerpoint/2010/main" val="3180093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646" y="106993"/>
            <a:ext cx="10515600" cy="1325563"/>
          </a:xfrm>
        </p:spPr>
        <p:txBody>
          <a:bodyPr>
            <a:normAutofit fontScale="90000"/>
          </a:bodyPr>
          <a:lstStyle/>
          <a:p>
            <a:r>
              <a:rPr lang="en-GB" sz="5000" b="1" dirty="0">
                <a:solidFill>
                  <a:schemeClr val="accent5">
                    <a:lumMod val="50000"/>
                  </a:schemeClr>
                </a:solidFill>
                <a:latin typeface="Sassoon Infant Std" panose="020B0503020103030203" pitchFamily="34" charset="0"/>
              </a:rPr>
              <a:t>Images, Actions and Letter Formation</a:t>
            </a:r>
          </a:p>
        </p:txBody>
      </p:sp>
      <p:pic>
        <p:nvPicPr>
          <p:cNvPr id="3" name="Picture 2"/>
          <p:cNvPicPr>
            <a:picLocks noChangeAspect="1"/>
          </p:cNvPicPr>
          <p:nvPr/>
        </p:nvPicPr>
        <p:blipFill>
          <a:blip r:embed="rId2"/>
          <a:stretch>
            <a:fillRect/>
          </a:stretch>
        </p:blipFill>
        <p:spPr>
          <a:xfrm>
            <a:off x="384646" y="1324491"/>
            <a:ext cx="11399316" cy="4245036"/>
          </a:xfrm>
          <a:prstGeom prst="rect">
            <a:avLst/>
          </a:prstGeom>
        </p:spPr>
      </p:pic>
      <p:pic>
        <p:nvPicPr>
          <p:cNvPr id="7" name="Picture 2" descr="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38988" y="5661961"/>
            <a:ext cx="3253012" cy="1080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nvGraphicFramePr>
        <p:xfrm>
          <a:off x="459460" y="5744761"/>
          <a:ext cx="10515600" cy="914400"/>
        </p:xfrm>
        <a:graphic>
          <a:graphicData uri="http://schemas.openxmlformats.org/drawingml/2006/table">
            <a:tbl>
              <a:tblPr/>
              <a:tblGrid>
                <a:gridCol w="10515600">
                  <a:extLst>
                    <a:ext uri="{9D8B030D-6E8A-4147-A177-3AD203B41FA5}">
                      <a16:colId xmlns:a16="http://schemas.microsoft.com/office/drawing/2014/main" val="4260112053"/>
                    </a:ext>
                  </a:extLst>
                </a:gridCol>
              </a:tblGrid>
              <a:tr h="0">
                <a:tc>
                  <a:txBody>
                    <a:bodyPr/>
                    <a:lstStyle/>
                    <a:p>
                      <a:pPr algn="l">
                        <a:spcAft>
                          <a:spcPts val="0"/>
                        </a:spcAft>
                      </a:pPr>
                      <a:r>
                        <a:rPr lang="en-GB" sz="2000" u="sng" dirty="0">
                          <a:solidFill>
                            <a:srgbClr val="0563C1"/>
                          </a:solidFill>
                          <a:effectLst/>
                          <a:latin typeface="Sassoon Infant Std" panose="020B0503020103030203" pitchFamily="34" charset="0"/>
                          <a:ea typeface="Times New Roman" panose="02020603050405020304" pitchFamily="18" charset="0"/>
                          <a:cs typeface="Times New Roman" panose="02020603050405020304" pitchFamily="18" charset="0"/>
                          <a:hlinkClick r:id="rId4"/>
                        </a:rPr>
                        <a:t>ULS Phase 2 Actions</a:t>
                      </a:r>
                      <a:endParaRPr lang="en-GB" sz="2000" u="sng" dirty="0">
                        <a:solidFill>
                          <a:srgbClr val="0563C1"/>
                        </a:solidFill>
                        <a:effectLst/>
                        <a:latin typeface="Sassoon Infant Std" panose="020B0503020103030203" pitchFamily="34" charset="0"/>
                        <a:ea typeface="Times New Roman" panose="02020603050405020304" pitchFamily="18" charset="0"/>
                        <a:cs typeface="Times New Roman" panose="02020603050405020304" pitchFamily="18" charset="0"/>
                      </a:endParaRPr>
                    </a:p>
                    <a:p>
                      <a:pPr algn="l">
                        <a:spcAft>
                          <a:spcPts val="0"/>
                        </a:spcAft>
                      </a:pPr>
                      <a:endParaRPr lang="en-GB" sz="2000" dirty="0">
                        <a:effectLst/>
                        <a:latin typeface="Sassoon Infant Std" panose="020B0503020103030203" pitchFamily="34" charset="0"/>
                        <a:ea typeface="Tw Cen MT" panose="020B0602020104020603" pitchFamily="34" charset="0"/>
                        <a:cs typeface="Times New Roman" panose="02020603050405020304" pitchFamily="18" charset="0"/>
                      </a:endParaRPr>
                    </a:p>
                    <a:p>
                      <a:pPr algn="l">
                        <a:spcAft>
                          <a:spcPts val="0"/>
                        </a:spcAft>
                      </a:pPr>
                      <a:r>
                        <a:rPr lang="en-GB" sz="2000" u="sng" dirty="0">
                          <a:solidFill>
                            <a:srgbClr val="0563C1"/>
                          </a:solidFill>
                          <a:effectLst/>
                          <a:latin typeface="Sassoon Infant Std" panose="020B0503020103030203" pitchFamily="34" charset="0"/>
                          <a:ea typeface="Times New Roman" panose="02020603050405020304" pitchFamily="18" charset="0"/>
                          <a:cs typeface="Times New Roman" panose="02020603050405020304" pitchFamily="18" charset="0"/>
                          <a:hlinkClick r:id="rId5"/>
                        </a:rPr>
                        <a:t>ULS Phase 3 Actions</a:t>
                      </a:r>
                      <a:endParaRPr lang="en-GB" sz="2000" dirty="0">
                        <a:effectLst/>
                        <a:latin typeface="Sassoon Infant Std" panose="020B0503020103030203" pitchFamily="34" charset="0"/>
                        <a:ea typeface="Tw Cen MT" panose="020B0602020104020603" pitchFamily="34" charset="0"/>
                        <a:cs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427788039"/>
                  </a:ext>
                </a:extLst>
              </a:tr>
            </a:tbl>
          </a:graphicData>
        </a:graphic>
      </p:graphicFrame>
    </p:spTree>
    <p:extLst>
      <p:ext uri="{BB962C8B-B14F-4D97-AF65-F5344CB8AC3E}">
        <p14:creationId xmlns:p14="http://schemas.microsoft.com/office/powerpoint/2010/main" val="3502259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b="1" dirty="0">
                <a:solidFill>
                  <a:schemeClr val="accent5">
                    <a:lumMod val="50000"/>
                  </a:schemeClr>
                </a:solidFill>
                <a:latin typeface="Sassoon Infant Std" panose="020B0503020103030203" pitchFamily="34" charset="0"/>
              </a:rPr>
              <a:t>Language Provision</a:t>
            </a:r>
          </a:p>
        </p:txBody>
      </p:sp>
      <p:sp>
        <p:nvSpPr>
          <p:cNvPr id="3" name="Content Placeholder 2"/>
          <p:cNvSpPr>
            <a:spLocks noGrp="1"/>
          </p:cNvSpPr>
          <p:nvPr>
            <p:ph idx="1"/>
          </p:nvPr>
        </p:nvSpPr>
        <p:spPr>
          <a:xfrm>
            <a:off x="482065" y="1690688"/>
            <a:ext cx="10515600" cy="2621684"/>
          </a:xfrm>
        </p:spPr>
        <p:txBody>
          <a:bodyPr>
            <a:noAutofit/>
          </a:bodyPr>
          <a:lstStyle/>
          <a:p>
            <a:r>
              <a:rPr lang="en-GB" sz="3000" dirty="0">
                <a:latin typeface="Sassoon Infant Std" panose="020B0503020103030203" pitchFamily="34" charset="0"/>
              </a:rPr>
              <a:t>The children in Sharks and Frogs use </a:t>
            </a:r>
            <a:r>
              <a:rPr lang="en-GB" sz="3000" b="1" dirty="0">
                <a:latin typeface="Sassoon Infant Std" panose="020B0503020103030203" pitchFamily="34" charset="0"/>
              </a:rPr>
              <a:t>cued articulation </a:t>
            </a:r>
            <a:r>
              <a:rPr lang="en-GB" sz="3000" dirty="0">
                <a:latin typeface="Sassoon Infant Std" panose="020B0503020103030203" pitchFamily="34" charset="0"/>
              </a:rPr>
              <a:t>and </a:t>
            </a:r>
            <a:r>
              <a:rPr lang="en-GB" sz="3000" b="1" dirty="0">
                <a:latin typeface="Sassoon Infant Std" panose="020B0503020103030203" pitchFamily="34" charset="0"/>
              </a:rPr>
              <a:t>Makaton</a:t>
            </a:r>
            <a:r>
              <a:rPr lang="en-GB" sz="3000" dirty="0">
                <a:latin typeface="Sassoon Infant Std" panose="020B0503020103030203" pitchFamily="34" charset="0"/>
              </a:rPr>
              <a:t> signing to help them identify sounds and read words.</a:t>
            </a:r>
          </a:p>
          <a:p>
            <a:r>
              <a:rPr lang="en-GB" sz="3000" dirty="0">
                <a:latin typeface="Sassoon Infant Std" panose="020B0503020103030203" pitchFamily="34" charset="0"/>
              </a:rPr>
              <a:t>Cued Articulation was developed by a speech and language therapist called Jane Passey. It is a set of hand cues for teaching the individual sounds in a word. The hand movements are logical – each hand movement represents one sound and the cue gives clues as to how and where the sound is produced.</a:t>
            </a:r>
          </a:p>
        </p:txBody>
      </p:sp>
      <p:pic>
        <p:nvPicPr>
          <p:cNvPr id="1026" name="Picture 2" descr="Cued Articulation, Consonants and Vowels Cards | Silverey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8069" y="5002818"/>
            <a:ext cx="2114550"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916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Box 4"/>
          <p:cNvSpPr txBox="1">
            <a:spLocks noChangeArrowheads="1"/>
          </p:cNvSpPr>
          <p:nvPr/>
        </p:nvSpPr>
        <p:spPr bwMode="auto">
          <a:xfrm>
            <a:off x="349344" y="180975"/>
            <a:ext cx="6725551" cy="861774"/>
          </a:xfrm>
          <a:prstGeom prst="rect">
            <a:avLst/>
          </a:prstGeom>
          <a:noFill/>
          <a:ln w="9525">
            <a:noFill/>
            <a:miter lim="800000"/>
            <a:headEnd/>
            <a:tailEnd/>
          </a:ln>
        </p:spPr>
        <p:txBody>
          <a:bodyPr wrap="square">
            <a:spAutoFit/>
          </a:bodyPr>
          <a:lstStyle/>
          <a:p>
            <a:pPr eaLnBrk="1" hangingPunct="1"/>
            <a:r>
              <a:rPr lang="en-GB" altLang="en-US" sz="5000" b="1" dirty="0">
                <a:solidFill>
                  <a:schemeClr val="accent5">
                    <a:lumMod val="50000"/>
                  </a:schemeClr>
                </a:solidFill>
                <a:latin typeface="Sassoon Infant Std" panose="020B0503020103030203" pitchFamily="34" charset="0"/>
              </a:rPr>
              <a:t>Phase 2</a:t>
            </a:r>
          </a:p>
        </p:txBody>
      </p:sp>
      <p:sp>
        <p:nvSpPr>
          <p:cNvPr id="7" name="Content Placeholder 2"/>
          <p:cNvSpPr>
            <a:spLocks noGrp="1"/>
          </p:cNvSpPr>
          <p:nvPr>
            <p:ph idx="1"/>
          </p:nvPr>
        </p:nvSpPr>
        <p:spPr>
          <a:xfrm>
            <a:off x="349344" y="6005219"/>
            <a:ext cx="11018092" cy="660400"/>
          </a:xfrm>
        </p:spPr>
        <p:txBody>
          <a:bodyPr>
            <a:noAutofit/>
          </a:bodyPr>
          <a:lstStyle/>
          <a:p>
            <a:pPr marL="0" indent="0">
              <a:buNone/>
            </a:pPr>
            <a:r>
              <a:rPr lang="en-GB" sz="3000" dirty="0">
                <a:latin typeface="Sassoon Infant Std" panose="020B0503020103030203" pitchFamily="34" charset="0"/>
              </a:rPr>
              <a:t>Letter names are also taught but the phonemes are the most essential.</a:t>
            </a:r>
          </a:p>
        </p:txBody>
      </p:sp>
      <p:pic>
        <p:nvPicPr>
          <p:cNvPr id="5" name="Picture 4"/>
          <p:cNvPicPr>
            <a:picLocks noChangeAspect="1"/>
          </p:cNvPicPr>
          <p:nvPr/>
        </p:nvPicPr>
        <p:blipFill>
          <a:blip r:embed="rId2"/>
          <a:stretch>
            <a:fillRect/>
          </a:stretch>
        </p:blipFill>
        <p:spPr>
          <a:xfrm>
            <a:off x="415464" y="1245777"/>
            <a:ext cx="6474227" cy="4556414"/>
          </a:xfrm>
          <a:prstGeom prst="rect">
            <a:avLst/>
          </a:prstGeom>
        </p:spPr>
      </p:pic>
      <p:pic>
        <p:nvPicPr>
          <p:cNvPr id="6" name="Picture 5"/>
          <p:cNvPicPr>
            <a:picLocks noChangeAspect="1"/>
          </p:cNvPicPr>
          <p:nvPr/>
        </p:nvPicPr>
        <p:blipFill>
          <a:blip r:embed="rId3"/>
          <a:stretch>
            <a:fillRect/>
          </a:stretch>
        </p:blipFill>
        <p:spPr>
          <a:xfrm>
            <a:off x="7419888" y="1770611"/>
            <a:ext cx="4370031" cy="3145915"/>
          </a:xfrm>
          <a:prstGeom prst="rect">
            <a:avLst/>
          </a:prstGeom>
        </p:spPr>
      </p:pic>
    </p:spTree>
    <p:extLst>
      <p:ext uri="{BB962C8B-B14F-4D97-AF65-F5344CB8AC3E}">
        <p14:creationId xmlns:p14="http://schemas.microsoft.com/office/powerpoint/2010/main" val="4054615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07733" y="381239"/>
            <a:ext cx="6725551" cy="861774"/>
          </a:xfrm>
          <a:prstGeom prst="rect">
            <a:avLst/>
          </a:prstGeom>
          <a:noFill/>
          <a:ln w="9525">
            <a:noFill/>
            <a:miter lim="800000"/>
            <a:headEnd/>
            <a:tailEnd/>
          </a:ln>
        </p:spPr>
        <p:txBody>
          <a:bodyPr wrap="square">
            <a:spAutoFit/>
          </a:bodyPr>
          <a:lstStyle/>
          <a:p>
            <a:pPr eaLnBrk="1" hangingPunct="1"/>
            <a:r>
              <a:rPr lang="en-GB" altLang="en-US" sz="5000" b="1" dirty="0">
                <a:solidFill>
                  <a:schemeClr val="accent5">
                    <a:lumMod val="50000"/>
                  </a:schemeClr>
                </a:solidFill>
                <a:latin typeface="Sassoon Infant Std" panose="020B0503020103030203" pitchFamily="34" charset="0"/>
              </a:rPr>
              <a:t>Phase 3</a:t>
            </a:r>
          </a:p>
        </p:txBody>
      </p:sp>
      <p:pic>
        <p:nvPicPr>
          <p:cNvPr id="2" name="Picture 1"/>
          <p:cNvPicPr>
            <a:picLocks noChangeAspect="1"/>
          </p:cNvPicPr>
          <p:nvPr/>
        </p:nvPicPr>
        <p:blipFill>
          <a:blip r:embed="rId2"/>
          <a:stretch>
            <a:fillRect/>
          </a:stretch>
        </p:blipFill>
        <p:spPr>
          <a:xfrm>
            <a:off x="382063" y="1453764"/>
            <a:ext cx="6976889" cy="4924863"/>
          </a:xfrm>
          <a:prstGeom prst="rect">
            <a:avLst/>
          </a:prstGeom>
        </p:spPr>
      </p:pic>
      <p:pic>
        <p:nvPicPr>
          <p:cNvPr id="3" name="Picture 2"/>
          <p:cNvPicPr>
            <a:picLocks noChangeAspect="1"/>
          </p:cNvPicPr>
          <p:nvPr/>
        </p:nvPicPr>
        <p:blipFill>
          <a:blip r:embed="rId3"/>
          <a:stretch>
            <a:fillRect/>
          </a:stretch>
        </p:blipFill>
        <p:spPr>
          <a:xfrm>
            <a:off x="7501410" y="1453764"/>
            <a:ext cx="4533654" cy="3230880"/>
          </a:xfrm>
          <a:prstGeom prst="rect">
            <a:avLst/>
          </a:prstGeom>
        </p:spPr>
      </p:pic>
      <p:sp>
        <p:nvSpPr>
          <p:cNvPr id="6" name="Rectangle 5"/>
          <p:cNvSpPr/>
          <p:nvPr/>
        </p:nvSpPr>
        <p:spPr>
          <a:xfrm>
            <a:off x="9117327" y="5344812"/>
            <a:ext cx="986167" cy="707886"/>
          </a:xfrm>
          <a:prstGeom prst="rect">
            <a:avLst/>
          </a:prstGeom>
        </p:spPr>
        <p:txBody>
          <a:bodyPr wrap="none">
            <a:spAutoFit/>
          </a:bodyPr>
          <a:lstStyle/>
          <a:p>
            <a:r>
              <a:rPr lang="en-GB" sz="4000" dirty="0">
                <a:solidFill>
                  <a:schemeClr val="accent5">
                    <a:lumMod val="75000"/>
                  </a:schemeClr>
                </a:solidFill>
                <a:latin typeface="Sassoon Infant Std" panose="020B0503020103030203" pitchFamily="34" charset="0"/>
              </a:rPr>
              <a:t>ring</a:t>
            </a:r>
          </a:p>
        </p:txBody>
      </p:sp>
    </p:spTree>
    <p:extLst>
      <p:ext uri="{BB962C8B-B14F-4D97-AF65-F5344CB8AC3E}">
        <p14:creationId xmlns:p14="http://schemas.microsoft.com/office/powerpoint/2010/main" val="4137166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88417" y="232883"/>
            <a:ext cx="10776204" cy="733426"/>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solidFill>
                  <a:schemeClr val="accent5">
                    <a:lumMod val="50000"/>
                  </a:schemeClr>
                </a:solidFill>
                <a:latin typeface="Sassoon Infant Std" panose="020B0503020103030203" pitchFamily="34" charset="0"/>
              </a:rPr>
              <a:t>Phase 4</a:t>
            </a:r>
          </a:p>
        </p:txBody>
      </p:sp>
      <p:sp>
        <p:nvSpPr>
          <p:cNvPr id="8" name="Content Placeholder 2"/>
          <p:cNvSpPr txBox="1">
            <a:spLocks/>
          </p:cNvSpPr>
          <p:nvPr/>
        </p:nvSpPr>
        <p:spPr>
          <a:xfrm>
            <a:off x="361950" y="1176338"/>
            <a:ext cx="10315575"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p:txBody>
      </p:sp>
      <p:sp>
        <p:nvSpPr>
          <p:cNvPr id="5" name="Content Placeholder 2"/>
          <p:cNvSpPr txBox="1">
            <a:spLocks/>
          </p:cNvSpPr>
          <p:nvPr/>
        </p:nvSpPr>
        <p:spPr>
          <a:xfrm>
            <a:off x="288417" y="910063"/>
            <a:ext cx="11036808" cy="55773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altLang="en-US" b="1" dirty="0">
                <a:latin typeface="Sassoon Infant Std" panose="020B0503020103030203" pitchFamily="34" charset="0"/>
              </a:rPr>
              <a:t>Adjacent consonants</a:t>
            </a:r>
          </a:p>
          <a:p>
            <a:pPr algn="l"/>
            <a:r>
              <a:rPr lang="en-GB" dirty="0">
                <a:latin typeface="Sassoon Infant Std" panose="020B0503020103030203" pitchFamily="34" charset="0"/>
              </a:rPr>
              <a:t>Words containing adjacent consonants have two consonant sounds before and/or after a vowel sound. They are known by these spelling/sound patterns. Learning these patterns can support both reading and spelling. </a:t>
            </a:r>
          </a:p>
          <a:p>
            <a:pPr algn="l"/>
            <a:r>
              <a:rPr lang="en-GB" b="1" dirty="0">
                <a:latin typeface="Sassoon Infant Std" panose="020B0503020103030203" pitchFamily="34" charset="0"/>
              </a:rPr>
              <a:t>CCVC </a:t>
            </a:r>
            <a:r>
              <a:rPr lang="en-GB" dirty="0">
                <a:latin typeface="Sassoon Infant Std" panose="020B0503020103030203" pitchFamily="34" charset="0"/>
              </a:rPr>
              <a:t>words e.g. </a:t>
            </a:r>
            <a:r>
              <a:rPr lang="en-GB" i="1" dirty="0">
                <a:latin typeface="Sassoon Infant Std" panose="020B0503020103030203" pitchFamily="34" charset="0"/>
              </a:rPr>
              <a:t>trap</a:t>
            </a:r>
            <a:r>
              <a:rPr lang="en-GB" dirty="0">
                <a:latin typeface="Sassoon Infant Std" panose="020B0503020103030203" pitchFamily="34" charset="0"/>
              </a:rPr>
              <a:t>, </a:t>
            </a:r>
            <a:r>
              <a:rPr lang="en-GB" i="1" dirty="0">
                <a:latin typeface="Sassoon Infant Std" panose="020B0503020103030203" pitchFamily="34" charset="0"/>
              </a:rPr>
              <a:t>drip</a:t>
            </a:r>
            <a:r>
              <a:rPr lang="en-GB" dirty="0">
                <a:latin typeface="Sassoon Infant Std" panose="020B0503020103030203" pitchFamily="34" charset="0"/>
              </a:rPr>
              <a:t>, </a:t>
            </a:r>
            <a:r>
              <a:rPr lang="en-GB" i="1" dirty="0">
                <a:latin typeface="Sassoon Infant Std" panose="020B0503020103030203" pitchFamily="34" charset="0"/>
              </a:rPr>
              <a:t>slip</a:t>
            </a:r>
            <a:r>
              <a:rPr lang="en-GB" dirty="0">
                <a:latin typeface="Sassoon Infant Std" panose="020B0503020103030203" pitchFamily="34" charset="0"/>
              </a:rPr>
              <a:t>.</a:t>
            </a:r>
          </a:p>
          <a:p>
            <a:pPr algn="l"/>
            <a:r>
              <a:rPr lang="en-GB" b="1" dirty="0">
                <a:latin typeface="Sassoon Infant Std" panose="020B0503020103030203" pitchFamily="34" charset="0"/>
              </a:rPr>
              <a:t>CVCC </a:t>
            </a:r>
            <a:r>
              <a:rPr lang="en-GB" dirty="0">
                <a:latin typeface="Sassoon Infant Std" panose="020B0503020103030203" pitchFamily="34" charset="0"/>
              </a:rPr>
              <a:t>words e.g. </a:t>
            </a:r>
            <a:r>
              <a:rPr lang="en-GB" i="1" dirty="0">
                <a:latin typeface="Sassoon Infant Std" panose="020B0503020103030203" pitchFamily="34" charset="0"/>
              </a:rPr>
              <a:t>milk</a:t>
            </a:r>
            <a:r>
              <a:rPr lang="en-GB" dirty="0">
                <a:latin typeface="Sassoon Infant Std" panose="020B0503020103030203" pitchFamily="34" charset="0"/>
              </a:rPr>
              <a:t>, </a:t>
            </a:r>
            <a:r>
              <a:rPr lang="en-GB" i="1" dirty="0">
                <a:latin typeface="Sassoon Infant Std" panose="020B0503020103030203" pitchFamily="34" charset="0"/>
              </a:rPr>
              <a:t>pink</a:t>
            </a:r>
            <a:r>
              <a:rPr lang="en-GB" dirty="0">
                <a:latin typeface="Sassoon Infant Std" panose="020B0503020103030203" pitchFamily="34" charset="0"/>
              </a:rPr>
              <a:t>, </a:t>
            </a:r>
            <a:r>
              <a:rPr lang="en-GB" i="1" dirty="0">
                <a:latin typeface="Sassoon Infant Std" panose="020B0503020103030203" pitchFamily="34" charset="0"/>
              </a:rPr>
              <a:t>sand</a:t>
            </a:r>
            <a:r>
              <a:rPr lang="en-GB" dirty="0">
                <a:latin typeface="Sassoon Infant Std" panose="020B0503020103030203" pitchFamily="34" charset="0"/>
              </a:rPr>
              <a:t>.</a:t>
            </a:r>
          </a:p>
          <a:p>
            <a:pPr algn="l"/>
            <a:r>
              <a:rPr lang="en-GB" b="1" dirty="0">
                <a:latin typeface="Sassoon Infant Std" panose="020B0503020103030203" pitchFamily="34" charset="0"/>
              </a:rPr>
              <a:t>CCVCC </a:t>
            </a:r>
            <a:r>
              <a:rPr lang="en-GB" dirty="0">
                <a:latin typeface="Sassoon Infant Std" panose="020B0503020103030203" pitchFamily="34" charset="0"/>
              </a:rPr>
              <a:t>words e.g. </a:t>
            </a:r>
            <a:r>
              <a:rPr lang="en-GB" i="1" dirty="0">
                <a:latin typeface="Sassoon Infant Std" panose="020B0503020103030203" pitchFamily="34" charset="0"/>
              </a:rPr>
              <a:t>black</a:t>
            </a:r>
            <a:r>
              <a:rPr lang="en-GB" dirty="0">
                <a:latin typeface="Sassoon Infant Std" panose="020B0503020103030203" pitchFamily="34" charset="0"/>
              </a:rPr>
              <a:t>, </a:t>
            </a:r>
            <a:r>
              <a:rPr lang="en-GB" i="1" dirty="0">
                <a:latin typeface="Sassoon Infant Std" panose="020B0503020103030203" pitchFamily="34" charset="0"/>
              </a:rPr>
              <a:t>grasp</a:t>
            </a:r>
            <a:r>
              <a:rPr lang="en-GB" dirty="0">
                <a:latin typeface="Sassoon Infant Std" panose="020B0503020103030203" pitchFamily="34" charset="0"/>
              </a:rPr>
              <a:t>, </a:t>
            </a:r>
            <a:r>
              <a:rPr lang="en-GB" i="1" dirty="0">
                <a:latin typeface="Sassoon Infant Std" panose="020B0503020103030203" pitchFamily="34" charset="0"/>
              </a:rPr>
              <a:t>stamp</a:t>
            </a:r>
            <a:r>
              <a:rPr lang="en-GB" dirty="0">
                <a:latin typeface="Sassoon Infant Std" panose="020B0503020103030203" pitchFamily="34" charset="0"/>
              </a:rPr>
              <a:t>.</a:t>
            </a:r>
            <a:endParaRPr lang="en-GB" b="1" dirty="0">
              <a:latin typeface="Sassoon Infant Std" panose="020B0503020103030203" pitchFamily="34" charset="0"/>
            </a:endParaRPr>
          </a:p>
          <a:p>
            <a:pPr algn="l"/>
            <a:endParaRPr lang="en-GB" sz="1200" b="1" dirty="0">
              <a:latin typeface="Sassoon Infant Std" panose="020B0503020103030203" pitchFamily="34" charset="0"/>
            </a:endParaRPr>
          </a:p>
          <a:p>
            <a:pPr algn="l"/>
            <a:r>
              <a:rPr lang="en-GB" b="1" dirty="0">
                <a:latin typeface="Sassoon Infant Std" panose="020B0503020103030203" pitchFamily="34" charset="0"/>
              </a:rPr>
              <a:t>Polysyllabic words</a:t>
            </a:r>
          </a:p>
          <a:p>
            <a:pPr algn="l"/>
            <a:r>
              <a:rPr lang="en-GB" dirty="0">
                <a:latin typeface="Sassoon Infant Std" panose="020B0503020103030203" pitchFamily="34" charset="0"/>
              </a:rPr>
              <a:t>A syllable is a unit of speech that contains a vowel sound and that makes up part of a word. For example: </a:t>
            </a:r>
          </a:p>
          <a:p>
            <a:pPr algn="l"/>
            <a:r>
              <a:rPr lang="en-GB" dirty="0">
                <a:latin typeface="Sassoon Infant Std" panose="020B0503020103030203" pitchFamily="34" charset="0"/>
              </a:rPr>
              <a:t>two-syllable word – farm/</a:t>
            </a:r>
            <a:r>
              <a:rPr lang="en-GB" dirty="0" err="1">
                <a:latin typeface="Sassoon Infant Std" panose="020B0503020103030203" pitchFamily="34" charset="0"/>
              </a:rPr>
              <a:t>er</a:t>
            </a:r>
            <a:endParaRPr lang="en-GB" dirty="0">
              <a:latin typeface="Sassoon Infant Std" panose="020B0503020103030203" pitchFamily="34" charset="0"/>
            </a:endParaRPr>
          </a:p>
          <a:p>
            <a:pPr algn="l"/>
            <a:r>
              <a:rPr lang="en-GB" dirty="0">
                <a:latin typeface="Sassoon Infant Std" panose="020B0503020103030203" pitchFamily="34" charset="0"/>
              </a:rPr>
              <a:t>three-syllable word – ham/bur/</a:t>
            </a:r>
            <a:r>
              <a:rPr lang="en-GB" dirty="0" err="1">
                <a:latin typeface="Sassoon Infant Std" panose="020B0503020103030203" pitchFamily="34" charset="0"/>
              </a:rPr>
              <a:t>ger</a:t>
            </a:r>
            <a:r>
              <a:rPr lang="en-GB" dirty="0">
                <a:latin typeface="Sassoon Infant Std" panose="020B0503020103030203" pitchFamily="34" charset="0"/>
              </a:rPr>
              <a:t>	</a:t>
            </a:r>
          </a:p>
          <a:p>
            <a:pPr algn="l"/>
            <a:r>
              <a:rPr lang="en-GB" b="1" dirty="0">
                <a:solidFill>
                  <a:srgbClr val="7030A0"/>
                </a:solidFill>
                <a:latin typeface="Sassoon Infant Std" panose="020B0503020103030203" pitchFamily="34" charset="0"/>
              </a:rPr>
              <a:t>We use ‘chunking’ to help to read and write these longer words. </a:t>
            </a:r>
            <a:r>
              <a:rPr lang="en-GB" b="1" dirty="0">
                <a:latin typeface="Sassoon Infant Std" panose="020B0503020103030203" pitchFamily="34" charset="0"/>
              </a:rPr>
              <a:t>  </a:t>
            </a:r>
          </a:p>
          <a:p>
            <a:r>
              <a:rPr lang="en-GB" dirty="0">
                <a:latin typeface="Sassoon Infant Std" panose="020B0503020103030203" pitchFamily="34" charset="0"/>
              </a:rPr>
              <a:t>	</a:t>
            </a:r>
          </a:p>
          <a:p>
            <a:pPr algn="l"/>
            <a:endParaRPr lang="en-GB" sz="2000" b="1" dirty="0">
              <a:latin typeface="Sassoon Infant Std" panose="020B0503020103030203" pitchFamily="34" charset="0"/>
            </a:endParaRPr>
          </a:p>
          <a:p>
            <a:pPr algn="l"/>
            <a:endParaRPr lang="en-GB" sz="2000" b="1" dirty="0">
              <a:latin typeface="Sassoon Infant Std" panose="020B0503020103030203" pitchFamily="34" charset="0"/>
            </a:endParaRPr>
          </a:p>
          <a:p>
            <a:pPr algn="l"/>
            <a:endParaRPr lang="en-GB" sz="2000" b="1" dirty="0">
              <a:latin typeface="Sassoon Infant Std" panose="020B0503020103030203" pitchFamily="34" charset="0"/>
            </a:endParaRPr>
          </a:p>
          <a:p>
            <a:pPr algn="l"/>
            <a:endParaRPr lang="en-GB" altLang="en-US" sz="2000" dirty="0">
              <a:latin typeface="Sassoon Infant Std" panose="020B0503020103030203" pitchFamily="34" charset="0"/>
            </a:endParaRPr>
          </a:p>
          <a:p>
            <a:pPr algn="l"/>
            <a:endParaRPr lang="en-GB" sz="2000" dirty="0">
              <a:latin typeface="Sassoon Infant Std" panose="020B0503020103030203" pitchFamily="34" charset="0"/>
            </a:endParaRPr>
          </a:p>
        </p:txBody>
      </p:sp>
      <p:pic>
        <p:nvPicPr>
          <p:cNvPr id="4" name="Picture 3"/>
          <p:cNvPicPr>
            <a:picLocks noChangeAspect="1"/>
          </p:cNvPicPr>
          <p:nvPr/>
        </p:nvPicPr>
        <p:blipFill>
          <a:blip r:embed="rId2"/>
          <a:stretch>
            <a:fillRect/>
          </a:stretch>
        </p:blipFill>
        <p:spPr>
          <a:xfrm>
            <a:off x="7681305" y="2181869"/>
            <a:ext cx="3320070" cy="2334053"/>
          </a:xfrm>
          <a:prstGeom prst="rect">
            <a:avLst/>
          </a:prstGeom>
        </p:spPr>
      </p:pic>
      <p:sp>
        <p:nvSpPr>
          <p:cNvPr id="2" name="Rectangle 1"/>
          <p:cNvSpPr/>
          <p:nvPr/>
        </p:nvSpPr>
        <p:spPr>
          <a:xfrm>
            <a:off x="9647159" y="5869547"/>
            <a:ext cx="1781257" cy="707886"/>
          </a:xfrm>
          <a:prstGeom prst="rect">
            <a:avLst/>
          </a:prstGeom>
        </p:spPr>
        <p:txBody>
          <a:bodyPr wrap="none">
            <a:spAutoFit/>
          </a:bodyPr>
          <a:lstStyle/>
          <a:p>
            <a:r>
              <a:rPr lang="en-GB" altLang="en-US" sz="4000" dirty="0">
                <a:solidFill>
                  <a:srgbClr val="0070C4"/>
                </a:solidFill>
                <a:latin typeface="Sassoon Infant Std" panose="020B0503020103030203" pitchFamily="34" charset="0"/>
              </a:rPr>
              <a:t>thunder</a:t>
            </a:r>
            <a:endParaRPr lang="en-GB" sz="4000" dirty="0"/>
          </a:p>
        </p:txBody>
      </p:sp>
    </p:spTree>
    <p:extLst>
      <p:ext uri="{BB962C8B-B14F-4D97-AF65-F5344CB8AC3E}">
        <p14:creationId xmlns:p14="http://schemas.microsoft.com/office/powerpoint/2010/main" val="2641849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50B04FF-D803-762B-DAF8-50493CF5C4D3}"/>
              </a:ext>
            </a:extLst>
          </p:cNvPr>
          <p:cNvSpPr txBox="1">
            <a:spLocks noChangeArrowheads="1"/>
          </p:cNvSpPr>
          <p:nvPr/>
        </p:nvSpPr>
        <p:spPr bwMode="auto">
          <a:xfrm>
            <a:off x="331424" y="64062"/>
            <a:ext cx="6725551" cy="861774"/>
          </a:xfrm>
          <a:prstGeom prst="rect">
            <a:avLst/>
          </a:prstGeom>
          <a:noFill/>
          <a:ln w="9525">
            <a:noFill/>
            <a:miter lim="800000"/>
            <a:headEnd/>
            <a:tailEnd/>
          </a:ln>
        </p:spPr>
        <p:txBody>
          <a:bodyPr wrap="square">
            <a:spAutoFit/>
          </a:bodyPr>
          <a:lstStyle/>
          <a:p>
            <a:pPr eaLnBrk="1" hangingPunct="1"/>
            <a:r>
              <a:rPr lang="en-GB" altLang="en-US" sz="5000" b="1" dirty="0">
                <a:solidFill>
                  <a:schemeClr val="accent5">
                    <a:lumMod val="50000"/>
                  </a:schemeClr>
                </a:solidFill>
                <a:latin typeface="Sassoon Infant Std" panose="020B0503020103030203" pitchFamily="34" charset="0"/>
              </a:rPr>
              <a:t>Phase 5a</a:t>
            </a:r>
          </a:p>
        </p:txBody>
      </p:sp>
      <p:pic>
        <p:nvPicPr>
          <p:cNvPr id="7" name="Picture 6">
            <a:extLst>
              <a:ext uri="{FF2B5EF4-FFF2-40B4-BE49-F238E27FC236}">
                <a16:creationId xmlns:a16="http://schemas.microsoft.com/office/drawing/2014/main" id="{619BC2F6-0D30-C79E-83F1-86D68A29C527}"/>
              </a:ext>
            </a:extLst>
          </p:cNvPr>
          <p:cNvPicPr>
            <a:picLocks noChangeAspect="1"/>
          </p:cNvPicPr>
          <p:nvPr/>
        </p:nvPicPr>
        <p:blipFill>
          <a:blip r:embed="rId2"/>
          <a:stretch>
            <a:fillRect/>
          </a:stretch>
        </p:blipFill>
        <p:spPr>
          <a:xfrm>
            <a:off x="173672" y="925836"/>
            <a:ext cx="8391208" cy="5941840"/>
          </a:xfrm>
          <a:prstGeom prst="rect">
            <a:avLst/>
          </a:prstGeom>
        </p:spPr>
      </p:pic>
      <p:pic>
        <p:nvPicPr>
          <p:cNvPr id="9" name="Picture 8">
            <a:extLst>
              <a:ext uri="{FF2B5EF4-FFF2-40B4-BE49-F238E27FC236}">
                <a16:creationId xmlns:a16="http://schemas.microsoft.com/office/drawing/2014/main" id="{721F8DD0-B157-65CB-A215-1DD94C56BFBA}"/>
              </a:ext>
            </a:extLst>
          </p:cNvPr>
          <p:cNvPicPr>
            <a:picLocks noChangeAspect="1"/>
          </p:cNvPicPr>
          <p:nvPr/>
        </p:nvPicPr>
        <p:blipFill>
          <a:blip r:embed="rId3" cstate="print"/>
          <a:stretch>
            <a:fillRect/>
          </a:stretch>
        </p:blipFill>
        <p:spPr>
          <a:xfrm>
            <a:off x="9146754" y="3806537"/>
            <a:ext cx="2547645" cy="1503269"/>
          </a:xfrm>
          <a:prstGeom prst="rect">
            <a:avLst/>
          </a:prstGeom>
        </p:spPr>
      </p:pic>
      <p:pic>
        <p:nvPicPr>
          <p:cNvPr id="11" name="Content Placeholder 10">
            <a:extLst>
              <a:ext uri="{FF2B5EF4-FFF2-40B4-BE49-F238E27FC236}">
                <a16:creationId xmlns:a16="http://schemas.microsoft.com/office/drawing/2014/main" id="{EE6BAA06-999A-E5D1-9526-30E24E4E1CA2}"/>
              </a:ext>
            </a:extLst>
          </p:cNvPr>
          <p:cNvPicPr>
            <a:picLocks noGrp="1" noChangeAspect="1"/>
          </p:cNvPicPr>
          <p:nvPr>
            <p:ph idx="1"/>
          </p:nvPr>
        </p:nvPicPr>
        <p:blipFill>
          <a:blip r:embed="rId4"/>
          <a:stretch>
            <a:fillRect/>
          </a:stretch>
        </p:blipFill>
        <p:spPr>
          <a:xfrm>
            <a:off x="9482363" y="5507409"/>
            <a:ext cx="1876425" cy="1047750"/>
          </a:xfrm>
          <a:prstGeom prst="rect">
            <a:avLst/>
          </a:prstGeom>
        </p:spPr>
      </p:pic>
      <p:sp>
        <p:nvSpPr>
          <p:cNvPr id="13" name="TextBox 12">
            <a:extLst>
              <a:ext uri="{FF2B5EF4-FFF2-40B4-BE49-F238E27FC236}">
                <a16:creationId xmlns:a16="http://schemas.microsoft.com/office/drawing/2014/main" id="{126362B1-5192-124C-8166-3FB35C2C5A03}"/>
              </a:ext>
            </a:extLst>
          </p:cNvPr>
          <p:cNvSpPr txBox="1"/>
          <p:nvPr/>
        </p:nvSpPr>
        <p:spPr>
          <a:xfrm>
            <a:off x="9146754" y="398520"/>
            <a:ext cx="2410674" cy="2308324"/>
          </a:xfrm>
          <a:prstGeom prst="rect">
            <a:avLst/>
          </a:prstGeom>
          <a:noFill/>
        </p:spPr>
        <p:txBody>
          <a:bodyPr wrap="square">
            <a:spAutoFit/>
          </a:bodyPr>
          <a:lstStyle/>
          <a:p>
            <a:r>
              <a:rPr lang="en-GB" sz="2400" dirty="0">
                <a:solidFill>
                  <a:srgbClr val="0070C4"/>
                </a:solidFill>
                <a:latin typeface="Sassoon Infant Std" panose="020B0503020103030203" pitchFamily="34" charset="0"/>
              </a:rPr>
              <a:t>Children learn that the same phoneme can be represented by different graphemes.</a:t>
            </a:r>
          </a:p>
        </p:txBody>
      </p:sp>
    </p:spTree>
    <p:extLst>
      <p:ext uri="{BB962C8B-B14F-4D97-AF65-F5344CB8AC3E}">
        <p14:creationId xmlns:p14="http://schemas.microsoft.com/office/powerpoint/2010/main" val="1462158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9F3F7"/>
        </a:solidFill>
        <a:effectLst/>
      </p:bgPr>
    </p:bg>
    <p:spTree>
      <p:nvGrpSpPr>
        <p:cNvPr id="1" name="">
          <a:extLst>
            <a:ext uri="{FF2B5EF4-FFF2-40B4-BE49-F238E27FC236}">
              <a16:creationId xmlns:a16="http://schemas.microsoft.com/office/drawing/2014/main" id="{097FE805-200A-82B8-8CCB-2B523A1C3FD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39DB4A-E51D-B9C9-3CB8-74947488EDE6}"/>
              </a:ext>
            </a:extLst>
          </p:cNvPr>
          <p:cNvSpPr txBox="1">
            <a:spLocks noChangeArrowheads="1"/>
          </p:cNvSpPr>
          <p:nvPr/>
        </p:nvSpPr>
        <p:spPr bwMode="auto">
          <a:xfrm>
            <a:off x="363895" y="0"/>
            <a:ext cx="6725551" cy="861774"/>
          </a:xfrm>
          <a:prstGeom prst="rect">
            <a:avLst/>
          </a:prstGeom>
          <a:noFill/>
          <a:ln w="9525">
            <a:noFill/>
            <a:miter lim="800000"/>
            <a:headEnd/>
            <a:tailEnd/>
          </a:ln>
        </p:spPr>
        <p:txBody>
          <a:bodyPr wrap="square">
            <a:spAutoFit/>
          </a:bodyPr>
          <a:lstStyle/>
          <a:p>
            <a:pPr eaLnBrk="1" hangingPunct="1"/>
            <a:r>
              <a:rPr lang="en-GB" altLang="en-US" sz="5000" b="1" dirty="0">
                <a:solidFill>
                  <a:schemeClr val="accent5">
                    <a:lumMod val="50000"/>
                  </a:schemeClr>
                </a:solidFill>
                <a:latin typeface="Sassoon Infant Std" panose="020B0503020103030203" pitchFamily="34" charset="0"/>
              </a:rPr>
              <a:t>Phase 5b and 5c</a:t>
            </a:r>
          </a:p>
        </p:txBody>
      </p:sp>
      <p:pic>
        <p:nvPicPr>
          <p:cNvPr id="3" name="Picture 2">
            <a:extLst>
              <a:ext uri="{FF2B5EF4-FFF2-40B4-BE49-F238E27FC236}">
                <a16:creationId xmlns:a16="http://schemas.microsoft.com/office/drawing/2014/main" id="{1162836F-3834-93EB-369D-93608AC3DFBC}"/>
              </a:ext>
            </a:extLst>
          </p:cNvPr>
          <p:cNvPicPr>
            <a:picLocks noChangeAspect="1"/>
          </p:cNvPicPr>
          <p:nvPr/>
        </p:nvPicPr>
        <p:blipFill>
          <a:blip r:embed="rId2"/>
          <a:stretch>
            <a:fillRect/>
          </a:stretch>
        </p:blipFill>
        <p:spPr>
          <a:xfrm>
            <a:off x="142896" y="775088"/>
            <a:ext cx="6071297" cy="4235128"/>
          </a:xfrm>
          <a:prstGeom prst="rect">
            <a:avLst/>
          </a:prstGeom>
        </p:spPr>
      </p:pic>
      <p:sp>
        <p:nvSpPr>
          <p:cNvPr id="10" name="Rectangle 9">
            <a:extLst>
              <a:ext uri="{FF2B5EF4-FFF2-40B4-BE49-F238E27FC236}">
                <a16:creationId xmlns:a16="http://schemas.microsoft.com/office/drawing/2014/main" id="{BC8F755F-5627-B32F-3CB0-FD098527722E}"/>
              </a:ext>
            </a:extLst>
          </p:cNvPr>
          <p:cNvSpPr/>
          <p:nvPr/>
        </p:nvSpPr>
        <p:spPr>
          <a:xfrm>
            <a:off x="282610" y="5244386"/>
            <a:ext cx="11626779" cy="1569660"/>
          </a:xfrm>
          <a:prstGeom prst="rect">
            <a:avLst/>
          </a:prstGeom>
        </p:spPr>
        <p:txBody>
          <a:bodyPr wrap="square">
            <a:spAutoFit/>
          </a:bodyPr>
          <a:lstStyle/>
          <a:p>
            <a:r>
              <a:rPr lang="en-GB" sz="2400" dirty="0">
                <a:solidFill>
                  <a:srgbClr val="0070C4"/>
                </a:solidFill>
                <a:latin typeface="Sassoon Infant Std" panose="020B0503020103030203" pitchFamily="34" charset="0"/>
              </a:rPr>
              <a:t>Continue to learn that the same phoneme can be represented by different graphemes</a:t>
            </a:r>
          </a:p>
          <a:p>
            <a:r>
              <a:rPr lang="en-GB" sz="2400" dirty="0">
                <a:solidFill>
                  <a:srgbClr val="0070C4"/>
                </a:solidFill>
                <a:latin typeface="Sassoon Infant Std" panose="020B0503020103030203" pitchFamily="34" charset="0"/>
              </a:rPr>
              <a:t>AND that the same grapheme can be pronounced in different ways.</a:t>
            </a:r>
          </a:p>
          <a:p>
            <a:pPr marL="285750" indent="-285750">
              <a:buFont typeface="Wingdings" pitchFamily="2" charset="2"/>
              <a:buChar char="§"/>
            </a:pPr>
            <a:r>
              <a:rPr lang="en-GB" sz="2400" b="1" dirty="0">
                <a:latin typeface="Sassoon Infant Std" panose="020B0503020103030203" pitchFamily="34" charset="0"/>
              </a:rPr>
              <a:t>k</a:t>
            </a:r>
            <a:r>
              <a:rPr lang="en-GB" sz="2400" b="1" dirty="0">
                <a:solidFill>
                  <a:srgbClr val="FF0000"/>
                </a:solidFill>
                <a:latin typeface="Sassoon Infant Std" panose="020B0503020103030203" pitchFamily="34" charset="0"/>
              </a:rPr>
              <a:t>i</a:t>
            </a:r>
            <a:r>
              <a:rPr lang="en-GB" sz="2400" b="1" dirty="0">
                <a:latin typeface="Sassoon Infant Std" panose="020B0503020103030203" pitchFamily="34" charset="0"/>
              </a:rPr>
              <a:t>d     k</a:t>
            </a:r>
            <a:r>
              <a:rPr lang="en-GB" sz="2400" b="1" dirty="0">
                <a:solidFill>
                  <a:srgbClr val="FF0000"/>
                </a:solidFill>
                <a:latin typeface="Sassoon Infant Std" panose="020B0503020103030203" pitchFamily="34" charset="0"/>
              </a:rPr>
              <a:t>i</a:t>
            </a:r>
            <a:r>
              <a:rPr lang="en-GB" sz="2400" b="1" dirty="0">
                <a:latin typeface="Sassoon Infant Std" panose="020B0503020103030203" pitchFamily="34" charset="0"/>
              </a:rPr>
              <a:t>nd</a:t>
            </a:r>
          </a:p>
          <a:p>
            <a:pPr marL="285750" indent="-285750">
              <a:buFont typeface="Wingdings" pitchFamily="2" charset="2"/>
              <a:buChar char="§"/>
            </a:pPr>
            <a:r>
              <a:rPr lang="en-GB" sz="2400" b="1" dirty="0">
                <a:solidFill>
                  <a:srgbClr val="FF0000"/>
                </a:solidFill>
                <a:latin typeface="Sassoon Infant Std" panose="020B0503020103030203" pitchFamily="34" charset="0"/>
              </a:rPr>
              <a:t>y</a:t>
            </a:r>
            <a:r>
              <a:rPr lang="en-GB" sz="2400" b="1" dirty="0">
                <a:latin typeface="Sassoon Infant Std" panose="020B0503020103030203" pitchFamily="34" charset="0"/>
              </a:rPr>
              <a:t>et	    hair</a:t>
            </a:r>
            <a:r>
              <a:rPr lang="en-GB" sz="2400" b="1" dirty="0">
                <a:solidFill>
                  <a:srgbClr val="FF0000"/>
                </a:solidFill>
                <a:latin typeface="Sassoon Infant Std" panose="020B0503020103030203" pitchFamily="34" charset="0"/>
              </a:rPr>
              <a:t>y</a:t>
            </a:r>
          </a:p>
        </p:txBody>
      </p:sp>
      <p:pic>
        <p:nvPicPr>
          <p:cNvPr id="12" name="Picture 11">
            <a:extLst>
              <a:ext uri="{FF2B5EF4-FFF2-40B4-BE49-F238E27FC236}">
                <a16:creationId xmlns:a16="http://schemas.microsoft.com/office/drawing/2014/main" id="{4DD4A12F-042B-C395-5667-911EB9B92005}"/>
              </a:ext>
            </a:extLst>
          </p:cNvPr>
          <p:cNvPicPr>
            <a:picLocks noChangeAspect="1"/>
          </p:cNvPicPr>
          <p:nvPr/>
        </p:nvPicPr>
        <p:blipFill>
          <a:blip r:embed="rId3"/>
          <a:stretch>
            <a:fillRect/>
          </a:stretch>
        </p:blipFill>
        <p:spPr>
          <a:xfrm>
            <a:off x="6142710" y="43954"/>
            <a:ext cx="6071297" cy="4212736"/>
          </a:xfrm>
          <a:prstGeom prst="rect">
            <a:avLst/>
          </a:prstGeom>
        </p:spPr>
      </p:pic>
    </p:spTree>
    <p:extLst>
      <p:ext uri="{BB962C8B-B14F-4D97-AF65-F5344CB8AC3E}">
        <p14:creationId xmlns:p14="http://schemas.microsoft.com/office/powerpoint/2010/main" val="1300182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55727-3C01-6068-51C5-E128C926B9C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068E026-26DC-20FA-0A5B-6EACBE532669}"/>
              </a:ext>
            </a:extLst>
          </p:cNvPr>
          <p:cNvSpPr txBox="1">
            <a:spLocks/>
          </p:cNvSpPr>
          <p:nvPr/>
        </p:nvSpPr>
        <p:spPr>
          <a:xfrm>
            <a:off x="288417" y="232883"/>
            <a:ext cx="10776204" cy="733426"/>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solidFill>
                  <a:schemeClr val="accent5">
                    <a:lumMod val="50000"/>
                  </a:schemeClr>
                </a:solidFill>
                <a:latin typeface="Sassoon Infant Std" panose="020B0503020103030203" pitchFamily="34" charset="0"/>
              </a:rPr>
              <a:t>Phase 5  Common Exception Words</a:t>
            </a:r>
          </a:p>
        </p:txBody>
      </p:sp>
      <p:sp>
        <p:nvSpPr>
          <p:cNvPr id="8" name="Content Placeholder 2">
            <a:extLst>
              <a:ext uri="{FF2B5EF4-FFF2-40B4-BE49-F238E27FC236}">
                <a16:creationId xmlns:a16="http://schemas.microsoft.com/office/drawing/2014/main" id="{52988B27-50B2-9562-2EA9-A3B2502AAFAF}"/>
              </a:ext>
            </a:extLst>
          </p:cNvPr>
          <p:cNvSpPr txBox="1">
            <a:spLocks/>
          </p:cNvSpPr>
          <p:nvPr/>
        </p:nvSpPr>
        <p:spPr>
          <a:xfrm>
            <a:off x="361950" y="1176338"/>
            <a:ext cx="10315575"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p:txBody>
      </p:sp>
      <p:sp>
        <p:nvSpPr>
          <p:cNvPr id="5" name="Content Placeholder 2">
            <a:extLst>
              <a:ext uri="{FF2B5EF4-FFF2-40B4-BE49-F238E27FC236}">
                <a16:creationId xmlns:a16="http://schemas.microsoft.com/office/drawing/2014/main" id="{7324E67B-67C3-5E8B-097A-DEDA8966A3AA}"/>
              </a:ext>
            </a:extLst>
          </p:cNvPr>
          <p:cNvSpPr txBox="1">
            <a:spLocks/>
          </p:cNvSpPr>
          <p:nvPr/>
        </p:nvSpPr>
        <p:spPr>
          <a:xfrm>
            <a:off x="288417" y="910063"/>
            <a:ext cx="11036808" cy="55773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000" dirty="0">
              <a:latin typeface="Sassoon Infant Std" panose="020B0503020103030203" pitchFamily="34" charset="0"/>
            </a:endParaRPr>
          </a:p>
        </p:txBody>
      </p:sp>
      <p:pic>
        <p:nvPicPr>
          <p:cNvPr id="6" name="Picture 5">
            <a:extLst>
              <a:ext uri="{FF2B5EF4-FFF2-40B4-BE49-F238E27FC236}">
                <a16:creationId xmlns:a16="http://schemas.microsoft.com/office/drawing/2014/main" id="{E3D6D2B8-CD36-41C6-8641-A6BD2DFB8BF5}"/>
              </a:ext>
            </a:extLst>
          </p:cNvPr>
          <p:cNvPicPr>
            <a:picLocks noChangeAspect="1"/>
          </p:cNvPicPr>
          <p:nvPr/>
        </p:nvPicPr>
        <p:blipFill>
          <a:blip r:embed="rId2"/>
          <a:stretch>
            <a:fillRect/>
          </a:stretch>
        </p:blipFill>
        <p:spPr>
          <a:xfrm>
            <a:off x="2142236" y="1258288"/>
            <a:ext cx="7570461" cy="5257264"/>
          </a:xfrm>
          <a:prstGeom prst="rect">
            <a:avLst/>
          </a:prstGeom>
        </p:spPr>
      </p:pic>
    </p:spTree>
    <p:extLst>
      <p:ext uri="{BB962C8B-B14F-4D97-AF65-F5344CB8AC3E}">
        <p14:creationId xmlns:p14="http://schemas.microsoft.com/office/powerpoint/2010/main" val="2533283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838200" y="0"/>
            <a:ext cx="10515600" cy="94773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solidFill>
                  <a:schemeClr val="accent5">
                    <a:lumMod val="50000"/>
                  </a:schemeClr>
                </a:solidFill>
                <a:latin typeface="Sassoon Infant Std" panose="020B0503020103030203" pitchFamily="34" charset="0"/>
              </a:rPr>
              <a:t>Teaching Common Exception Words</a:t>
            </a:r>
          </a:p>
        </p:txBody>
      </p:sp>
      <p:sp>
        <p:nvSpPr>
          <p:cNvPr id="8" name="Content Placeholder 2"/>
          <p:cNvSpPr txBox="1">
            <a:spLocks/>
          </p:cNvSpPr>
          <p:nvPr/>
        </p:nvSpPr>
        <p:spPr>
          <a:xfrm>
            <a:off x="361950" y="1176338"/>
            <a:ext cx="10315575"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p:txBody>
      </p:sp>
      <p:sp>
        <p:nvSpPr>
          <p:cNvPr id="2" name="Rectangle 1"/>
          <p:cNvSpPr/>
          <p:nvPr/>
        </p:nvSpPr>
        <p:spPr>
          <a:xfrm>
            <a:off x="361950" y="797706"/>
            <a:ext cx="11671069" cy="4524315"/>
          </a:xfrm>
          <a:prstGeom prst="rect">
            <a:avLst/>
          </a:prstGeom>
        </p:spPr>
        <p:txBody>
          <a:bodyPr wrap="square">
            <a:spAutoFit/>
          </a:bodyPr>
          <a:lstStyle/>
          <a:p>
            <a:pPr>
              <a:defRPr/>
            </a:pPr>
            <a:r>
              <a:rPr lang="en-GB" sz="3200" dirty="0">
                <a:latin typeface="Sassoon Infant Std" panose="020B0503020103030203" pitchFamily="34" charset="0"/>
              </a:rPr>
              <a:t>Explore the word:</a:t>
            </a:r>
          </a:p>
          <a:p>
            <a:pPr marL="914400" lvl="1" indent="-457200">
              <a:buFont typeface="Arial" panose="020B0604020202020204" pitchFamily="34" charset="0"/>
              <a:buChar char="•"/>
              <a:defRPr/>
            </a:pPr>
            <a:r>
              <a:rPr lang="en-GB" sz="3200" dirty="0">
                <a:latin typeface="Sassoon Infant Std" panose="020B0503020103030203" pitchFamily="34" charset="0"/>
              </a:rPr>
              <a:t>Sound it out.  Does it make sense? </a:t>
            </a:r>
          </a:p>
          <a:p>
            <a:pPr marL="914400" lvl="1" indent="-457200">
              <a:buFont typeface="Arial" panose="020B0604020202020204" pitchFamily="34" charset="0"/>
              <a:buChar char="•"/>
              <a:defRPr/>
            </a:pPr>
            <a:r>
              <a:rPr lang="en-GB" sz="3200" dirty="0">
                <a:latin typeface="Sassoon Infant Std" panose="020B0503020103030203" pitchFamily="34" charset="0"/>
              </a:rPr>
              <a:t>Pick out the tricky phoneme.</a:t>
            </a:r>
          </a:p>
          <a:p>
            <a:pPr marL="914400" lvl="1" indent="-457200">
              <a:buFont typeface="Arial" panose="020B0604020202020204" pitchFamily="34" charset="0"/>
              <a:buChar char="•"/>
              <a:defRPr/>
            </a:pPr>
            <a:r>
              <a:rPr lang="en-GB" sz="3200" dirty="0">
                <a:latin typeface="Sassoon Infant Std" panose="020B0503020103030203" pitchFamily="34" charset="0"/>
              </a:rPr>
              <a:t>Explain that the letter is making a different sound, it can’t just be sounded out. </a:t>
            </a:r>
          </a:p>
          <a:p>
            <a:pPr marL="914400" lvl="1" indent="-457200">
              <a:buFont typeface="Arial" panose="020B0604020202020204" pitchFamily="34" charset="0"/>
              <a:buChar char="•"/>
              <a:defRPr/>
            </a:pPr>
            <a:r>
              <a:rPr lang="en-GB" sz="3200" dirty="0">
                <a:latin typeface="Sassoon Infant Std" panose="020B0503020103030203" pitchFamily="34" charset="0"/>
              </a:rPr>
              <a:t>Are there any phonic clues from other common exception words? E.g. come- some, any- many</a:t>
            </a:r>
          </a:p>
          <a:p>
            <a:pPr marL="914400" lvl="1" indent="-457200">
              <a:buFont typeface="Arial" panose="020B0604020202020204" pitchFamily="34" charset="0"/>
              <a:buChar char="•"/>
              <a:defRPr/>
            </a:pPr>
            <a:r>
              <a:rPr lang="en-GB" sz="3200" dirty="0">
                <a:latin typeface="Sassoon Infant Std" panose="020B0503020103030203" pitchFamily="34" charset="0"/>
              </a:rPr>
              <a:t>Repetition is the key as it needs to go into their visual memory.</a:t>
            </a:r>
          </a:p>
          <a:p>
            <a:pPr lvl="1">
              <a:defRPr/>
            </a:pPr>
            <a:endParaRPr lang="en-GB" sz="3200" dirty="0">
              <a:solidFill>
                <a:srgbClr val="0070C4"/>
              </a:solidFill>
              <a:latin typeface="Centaur" pitchFamily="18" charset="0"/>
            </a:endParaRPr>
          </a:p>
        </p:txBody>
      </p:sp>
      <p:pic>
        <p:nvPicPr>
          <p:cNvPr id="5" name="Picture 4"/>
          <p:cNvPicPr>
            <a:picLocks noChangeAspect="1"/>
          </p:cNvPicPr>
          <p:nvPr/>
        </p:nvPicPr>
        <p:blipFill>
          <a:blip r:embed="rId2"/>
          <a:stretch>
            <a:fillRect/>
          </a:stretch>
        </p:blipFill>
        <p:spPr>
          <a:xfrm>
            <a:off x="185401" y="4876721"/>
            <a:ext cx="2657609" cy="1913170"/>
          </a:xfrm>
          <a:prstGeom prst="rect">
            <a:avLst/>
          </a:prstGeom>
        </p:spPr>
      </p:pic>
      <p:pic>
        <p:nvPicPr>
          <p:cNvPr id="6" name="Picture 5"/>
          <p:cNvPicPr>
            <a:picLocks noChangeAspect="1"/>
          </p:cNvPicPr>
          <p:nvPr/>
        </p:nvPicPr>
        <p:blipFill>
          <a:blip r:embed="rId3"/>
          <a:stretch>
            <a:fillRect/>
          </a:stretch>
        </p:blipFill>
        <p:spPr>
          <a:xfrm>
            <a:off x="3103664" y="4906218"/>
            <a:ext cx="2684609" cy="1913170"/>
          </a:xfrm>
          <a:prstGeom prst="rect">
            <a:avLst/>
          </a:prstGeom>
        </p:spPr>
      </p:pic>
      <p:pic>
        <p:nvPicPr>
          <p:cNvPr id="9" name="Picture 8"/>
          <p:cNvPicPr>
            <a:picLocks noChangeAspect="1"/>
          </p:cNvPicPr>
          <p:nvPr/>
        </p:nvPicPr>
        <p:blipFill>
          <a:blip r:embed="rId4"/>
          <a:stretch>
            <a:fillRect/>
          </a:stretch>
        </p:blipFill>
        <p:spPr>
          <a:xfrm>
            <a:off x="6058176" y="4859105"/>
            <a:ext cx="2694606" cy="1913170"/>
          </a:xfrm>
          <a:prstGeom prst="rect">
            <a:avLst/>
          </a:prstGeom>
        </p:spPr>
      </p:pic>
      <p:pic>
        <p:nvPicPr>
          <p:cNvPr id="3" name="Picture 2"/>
          <p:cNvPicPr>
            <a:picLocks noChangeAspect="1"/>
          </p:cNvPicPr>
          <p:nvPr/>
        </p:nvPicPr>
        <p:blipFill>
          <a:blip r:embed="rId5"/>
          <a:stretch>
            <a:fillRect/>
          </a:stretch>
        </p:blipFill>
        <p:spPr>
          <a:xfrm rot="16200000">
            <a:off x="9437284" y="4376209"/>
            <a:ext cx="2024609" cy="2892299"/>
          </a:xfrm>
          <a:prstGeom prst="rect">
            <a:avLst/>
          </a:prstGeom>
        </p:spPr>
      </p:pic>
    </p:spTree>
    <p:extLst>
      <p:ext uri="{BB962C8B-B14F-4D97-AF65-F5344CB8AC3E}">
        <p14:creationId xmlns:p14="http://schemas.microsoft.com/office/powerpoint/2010/main" val="2028765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41588" y="0"/>
            <a:ext cx="10515600" cy="94773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solidFill>
                  <a:schemeClr val="accent5">
                    <a:lumMod val="50000"/>
                  </a:schemeClr>
                </a:solidFill>
                <a:latin typeface="Sassoon Infant Std" panose="020B0503020103030203" pitchFamily="34" charset="0"/>
              </a:rPr>
              <a:t>Practising Common Exception Words</a:t>
            </a:r>
          </a:p>
        </p:txBody>
      </p:sp>
      <p:sp>
        <p:nvSpPr>
          <p:cNvPr id="8" name="Content Placeholder 2"/>
          <p:cNvSpPr txBox="1">
            <a:spLocks/>
          </p:cNvSpPr>
          <p:nvPr/>
        </p:nvSpPr>
        <p:spPr>
          <a:xfrm>
            <a:off x="361950" y="1176338"/>
            <a:ext cx="10315575"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p:txBody>
      </p:sp>
      <p:sp>
        <p:nvSpPr>
          <p:cNvPr id="2" name="Rectangle 1"/>
          <p:cNvSpPr/>
          <p:nvPr/>
        </p:nvSpPr>
        <p:spPr>
          <a:xfrm>
            <a:off x="193611" y="1330232"/>
            <a:ext cx="9822873" cy="4493538"/>
          </a:xfrm>
          <a:prstGeom prst="rect">
            <a:avLst/>
          </a:prstGeom>
        </p:spPr>
        <p:txBody>
          <a:bodyPr wrap="square">
            <a:spAutoFit/>
          </a:bodyPr>
          <a:lstStyle/>
          <a:p>
            <a:pPr marL="342900" lvl="1" indent="-342900">
              <a:buFont typeface="Arial" panose="020B0604020202020204" pitchFamily="34" charset="0"/>
              <a:buChar char="•"/>
              <a:defRPr/>
            </a:pPr>
            <a:r>
              <a:rPr lang="en-GB" sz="2600" dirty="0">
                <a:latin typeface="Sassoon Infant Std" panose="020B0503020103030203" pitchFamily="34" charset="0"/>
              </a:rPr>
              <a:t>Reading the CEW mat</a:t>
            </a:r>
          </a:p>
          <a:p>
            <a:pPr marL="342900" lvl="1" indent="-342900">
              <a:buFont typeface="Arial" panose="020B0604020202020204" pitchFamily="34" charset="0"/>
              <a:buChar char="•"/>
              <a:defRPr/>
            </a:pPr>
            <a:r>
              <a:rPr lang="en-GB" sz="2600" dirty="0">
                <a:latin typeface="Sassoon Infant Std" panose="020B0503020103030203" pitchFamily="34" charset="0"/>
              </a:rPr>
              <a:t>Point out when you see the word in books, out shopping, etc.</a:t>
            </a:r>
          </a:p>
          <a:p>
            <a:pPr marL="342900" lvl="1" indent="-342900">
              <a:buFont typeface="Arial" panose="020B0604020202020204" pitchFamily="34" charset="0"/>
              <a:buChar char="•"/>
              <a:defRPr/>
            </a:pPr>
            <a:r>
              <a:rPr lang="en-GB" sz="2600" dirty="0">
                <a:latin typeface="Sassoon Infant Std" panose="020B0503020103030203" pitchFamily="34" charset="0"/>
              </a:rPr>
              <a:t>Write it (or get your child to) and pin it up to read each time</a:t>
            </a:r>
          </a:p>
          <a:p>
            <a:pPr marL="457200" lvl="3">
              <a:defRPr/>
            </a:pPr>
            <a:r>
              <a:rPr lang="en-GB" sz="2600" dirty="0">
                <a:latin typeface="Sassoon Infant Std" panose="020B0503020103030203" pitchFamily="34" charset="0"/>
              </a:rPr>
              <a:t>they see it. </a:t>
            </a:r>
          </a:p>
          <a:p>
            <a:pPr marL="342900" lvl="1" indent="-342900">
              <a:buFont typeface="Arial" panose="020B0604020202020204" pitchFamily="34" charset="0"/>
              <a:buChar char="•"/>
              <a:defRPr/>
            </a:pPr>
            <a:r>
              <a:rPr lang="en-GB" sz="2600" dirty="0">
                <a:latin typeface="Sassoon Infant Std" panose="020B0503020103030203" pitchFamily="34" charset="0"/>
              </a:rPr>
              <a:t>Make it fun, you could: </a:t>
            </a:r>
          </a:p>
          <a:p>
            <a:pPr marL="914400" lvl="3" indent="-457200">
              <a:buFont typeface="Arial" panose="020B0604020202020204" pitchFamily="34" charset="0"/>
              <a:buChar char="•"/>
              <a:defRPr/>
            </a:pPr>
            <a:r>
              <a:rPr lang="en-GB" sz="2600" dirty="0">
                <a:latin typeface="Sassoon Infant Std" panose="020B0503020103030203" pitchFamily="34" charset="0"/>
              </a:rPr>
              <a:t>Have a word hunt and try to spot the word in environmental print. How many times can you find ‘was’?</a:t>
            </a:r>
          </a:p>
          <a:p>
            <a:pPr marL="914400" lvl="3" indent="-457200">
              <a:buFont typeface="Arial" panose="020B0604020202020204" pitchFamily="34" charset="0"/>
              <a:buChar char="•"/>
              <a:defRPr/>
            </a:pPr>
            <a:r>
              <a:rPr lang="en-GB" sz="2600" dirty="0">
                <a:latin typeface="Sassoon Infant Std" panose="020B0503020103030203" pitchFamily="34" charset="0"/>
              </a:rPr>
              <a:t>Make secret words or messages.</a:t>
            </a:r>
          </a:p>
          <a:p>
            <a:pPr marL="914400" lvl="3" indent="-457200">
              <a:buFont typeface="Arial" panose="020B0604020202020204" pitchFamily="34" charset="0"/>
              <a:buChar char="•"/>
              <a:defRPr/>
            </a:pPr>
            <a:r>
              <a:rPr lang="en-GB" sz="2600" dirty="0">
                <a:latin typeface="Sassoon Infant Std" panose="020B0503020103030203" pitchFamily="34" charset="0"/>
              </a:rPr>
              <a:t>Labelled cups. Where is the toy hiding?</a:t>
            </a:r>
          </a:p>
          <a:p>
            <a:pPr marL="914400" lvl="3" indent="-457200">
              <a:buFont typeface="Arial" panose="020B0604020202020204" pitchFamily="34" charset="0"/>
              <a:buChar char="•"/>
              <a:defRPr/>
            </a:pPr>
            <a:r>
              <a:rPr lang="en-GB" sz="2600" dirty="0">
                <a:latin typeface="Sassoon Infant Std" panose="020B0503020103030203" pitchFamily="34" charset="0"/>
              </a:rPr>
              <a:t>Play splat the word! </a:t>
            </a:r>
          </a:p>
          <a:p>
            <a:pPr marL="914400" lvl="3" indent="-457200">
              <a:buFont typeface="Arial" panose="020B0604020202020204" pitchFamily="34" charset="0"/>
              <a:buChar char="•"/>
              <a:defRPr/>
            </a:pPr>
            <a:r>
              <a:rPr lang="en-GB" sz="2600" dirty="0">
                <a:latin typeface="Sassoon Infant Std" panose="020B0503020103030203" pitchFamily="34" charset="0"/>
              </a:rPr>
              <a:t>Create a tricky word pairs game. </a:t>
            </a:r>
          </a:p>
        </p:txBody>
      </p:sp>
      <p:pic>
        <p:nvPicPr>
          <p:cNvPr id="35846" name="Picture 6" descr="reading sight word activity"/>
          <p:cNvPicPr>
            <a:picLocks noChangeAspect="1" noChangeArrowheads="1"/>
          </p:cNvPicPr>
          <p:nvPr/>
        </p:nvPicPr>
        <p:blipFill rotWithShape="1">
          <a:blip r:embed="rId2" cstate="print"/>
          <a:srcRect b="15538"/>
          <a:stretch/>
        </p:blipFill>
        <p:spPr bwMode="auto">
          <a:xfrm>
            <a:off x="10290582" y="774591"/>
            <a:ext cx="1573893" cy="1995785"/>
          </a:xfrm>
          <a:prstGeom prst="rect">
            <a:avLst/>
          </a:prstGeom>
          <a:noFill/>
        </p:spPr>
      </p:pic>
      <p:pic>
        <p:nvPicPr>
          <p:cNvPr id="13" name="Picture 13" descr="First Grade Smiles: Bright Ideas for Kinesthetic Learning--&gt; Could be used with colors, numbers, and letters (upper and lower)"/>
          <p:cNvPicPr>
            <a:picLocks noChangeAspect="1" noChangeArrowheads="1"/>
          </p:cNvPicPr>
          <p:nvPr/>
        </p:nvPicPr>
        <p:blipFill>
          <a:blip r:embed="rId3" cstate="print"/>
          <a:srcRect/>
          <a:stretch>
            <a:fillRect/>
          </a:stretch>
        </p:blipFill>
        <p:spPr bwMode="auto">
          <a:xfrm>
            <a:off x="10492875" y="4714875"/>
            <a:ext cx="1371600" cy="1828800"/>
          </a:xfrm>
          <a:prstGeom prst="rect">
            <a:avLst/>
          </a:prstGeom>
          <a:noFill/>
        </p:spPr>
      </p:pic>
      <p:pic>
        <p:nvPicPr>
          <p:cNvPr id="12" name="Picture 8" descr="http://3.bp.blogspot.com/-76rdyu077hQ/TxSTdlvm5OI/AAAAAAAAAIQ/CTVdVAVMM0E/s400/DSCF0775.JPG"/>
          <p:cNvPicPr>
            <a:picLocks noChangeAspect="1" noChangeArrowheads="1"/>
          </p:cNvPicPr>
          <p:nvPr/>
        </p:nvPicPr>
        <p:blipFill>
          <a:blip r:embed="rId4" cstate="print"/>
          <a:srcRect/>
          <a:stretch>
            <a:fillRect/>
          </a:stretch>
        </p:blipFill>
        <p:spPr bwMode="auto">
          <a:xfrm>
            <a:off x="10129544" y="3089502"/>
            <a:ext cx="1789572" cy="1342179"/>
          </a:xfrm>
          <a:prstGeom prst="rect">
            <a:avLst/>
          </a:prstGeom>
          <a:noFill/>
        </p:spPr>
      </p:pic>
    </p:spTree>
    <p:extLst>
      <p:ext uri="{BB962C8B-B14F-4D97-AF65-F5344CB8AC3E}">
        <p14:creationId xmlns:p14="http://schemas.microsoft.com/office/powerpoint/2010/main" val="3496162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60" y="116039"/>
            <a:ext cx="11831546" cy="1320800"/>
          </a:xfrm>
        </p:spPr>
        <p:txBody>
          <a:bodyPr>
            <a:noAutofit/>
          </a:bodyPr>
          <a:lstStyle/>
          <a:p>
            <a:r>
              <a:rPr lang="en-GB" sz="5600" b="1" dirty="0">
                <a:solidFill>
                  <a:schemeClr val="accent5">
                    <a:lumMod val="50000"/>
                  </a:schemeClr>
                </a:solidFill>
                <a:latin typeface="Sassoon Infant Std" panose="020B0503020103030203" pitchFamily="34" charset="0"/>
              </a:rPr>
              <a:t>What Happens in Phonics Lessons? </a:t>
            </a:r>
          </a:p>
        </p:txBody>
      </p:sp>
      <p:sp>
        <p:nvSpPr>
          <p:cNvPr id="5" name="Content Placeholder 4"/>
          <p:cNvSpPr>
            <a:spLocks noGrp="1"/>
          </p:cNvSpPr>
          <p:nvPr>
            <p:ph idx="1"/>
          </p:nvPr>
        </p:nvSpPr>
        <p:spPr>
          <a:xfrm>
            <a:off x="1038616" y="1393347"/>
            <a:ext cx="3376353" cy="5348614"/>
          </a:xfrm>
        </p:spPr>
        <p:txBody>
          <a:bodyPr>
            <a:normAutofit lnSpcReduction="10000"/>
          </a:bodyPr>
          <a:lstStyle/>
          <a:p>
            <a:pPr marL="514350" indent="-514350">
              <a:buFont typeface="+mj-lt"/>
              <a:buAutoNum type="arabicPeriod"/>
            </a:pPr>
            <a:r>
              <a:rPr lang="en-GB" sz="3500" dirty="0">
                <a:latin typeface="Sassoon Infant Std" panose="020B0503020103030203" pitchFamily="34" charset="0"/>
              </a:rPr>
              <a:t>Revisit </a:t>
            </a:r>
          </a:p>
          <a:p>
            <a:pPr marL="514350" indent="-514350">
              <a:buFont typeface="+mj-lt"/>
              <a:buAutoNum type="arabicPeriod"/>
            </a:pPr>
            <a:endParaRPr lang="en-GB" sz="3500" dirty="0">
              <a:latin typeface="Sassoon Infant Std" panose="020B0503020103030203" pitchFamily="34" charset="0"/>
            </a:endParaRPr>
          </a:p>
          <a:p>
            <a:pPr marL="514350" indent="-514350">
              <a:buFont typeface="+mj-lt"/>
              <a:buAutoNum type="arabicPeriod"/>
            </a:pPr>
            <a:r>
              <a:rPr lang="en-GB" sz="3500" dirty="0">
                <a:latin typeface="Sassoon Infant Std" panose="020B0503020103030203" pitchFamily="34" charset="0"/>
              </a:rPr>
              <a:t>Teach</a:t>
            </a:r>
          </a:p>
          <a:p>
            <a:pPr marL="514350" indent="-514350">
              <a:buFont typeface="+mj-lt"/>
              <a:buAutoNum type="arabicPeriod"/>
            </a:pPr>
            <a:endParaRPr lang="en-GB" sz="3500" dirty="0">
              <a:latin typeface="Sassoon Infant Std" panose="020B0503020103030203" pitchFamily="34" charset="0"/>
            </a:endParaRPr>
          </a:p>
          <a:p>
            <a:pPr marL="514350" indent="-514350">
              <a:buFont typeface="+mj-lt"/>
              <a:buAutoNum type="arabicPeriod"/>
            </a:pPr>
            <a:r>
              <a:rPr lang="en-GB" sz="3500" dirty="0">
                <a:latin typeface="Sassoon Infant Std" panose="020B0503020103030203" pitchFamily="34" charset="0"/>
              </a:rPr>
              <a:t>Practise</a:t>
            </a:r>
          </a:p>
          <a:p>
            <a:pPr marL="514350" indent="-514350">
              <a:buFont typeface="+mj-lt"/>
              <a:buAutoNum type="arabicPeriod"/>
            </a:pPr>
            <a:endParaRPr lang="en-GB" sz="3500" dirty="0">
              <a:latin typeface="Sassoon Infant Std" panose="020B0503020103030203" pitchFamily="34" charset="0"/>
            </a:endParaRPr>
          </a:p>
          <a:p>
            <a:pPr marL="514350" indent="-514350">
              <a:buFont typeface="+mj-lt"/>
              <a:buAutoNum type="arabicPeriod"/>
            </a:pPr>
            <a:r>
              <a:rPr lang="en-GB" sz="3500" dirty="0">
                <a:latin typeface="Sassoon Infant Std" panose="020B0503020103030203" pitchFamily="34" charset="0"/>
              </a:rPr>
              <a:t>Apply</a:t>
            </a:r>
          </a:p>
          <a:p>
            <a:pPr marL="514350" indent="-514350">
              <a:buFont typeface="+mj-lt"/>
              <a:buAutoNum type="arabicPeriod"/>
            </a:pPr>
            <a:endParaRPr lang="en-GB" sz="3500" dirty="0">
              <a:latin typeface="Sassoon Infant Std" panose="020B0503020103030203" pitchFamily="34" charset="0"/>
            </a:endParaRPr>
          </a:p>
          <a:p>
            <a:pPr marL="514350" indent="-514350">
              <a:buFont typeface="+mj-lt"/>
              <a:buAutoNum type="arabicPeriod"/>
            </a:pPr>
            <a:r>
              <a:rPr lang="en-GB" sz="3500" dirty="0">
                <a:latin typeface="Sassoon Infant Std" panose="020B0503020103030203" pitchFamily="34" charset="0"/>
              </a:rPr>
              <a:t>Revise</a:t>
            </a:r>
          </a:p>
          <a:p>
            <a:endParaRPr lang="en-GB" sz="3000" dirty="0">
              <a:latin typeface="Sassoon Infant Std" panose="020B0503020103030203" pitchFamily="34" charset="0"/>
            </a:endParaRPr>
          </a:p>
        </p:txBody>
      </p:sp>
      <p:pic>
        <p:nvPicPr>
          <p:cNvPr id="10" name="Picture 2"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38988" y="5661961"/>
            <a:ext cx="3253012"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305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306" y="150312"/>
            <a:ext cx="11845635" cy="6429761"/>
          </a:xfrm>
        </p:spPr>
        <p:txBody>
          <a:bodyPr>
            <a:noAutofit/>
          </a:bodyPr>
          <a:lstStyle/>
          <a:p>
            <a:pPr marL="0" indent="0" algn="ctr">
              <a:buNone/>
            </a:pPr>
            <a:r>
              <a:rPr lang="en-GB" sz="2200" dirty="0">
                <a:latin typeface="Sassoon Infant Std" panose="020B0503020103030203" pitchFamily="34" charset="0"/>
              </a:rPr>
              <a:t> </a:t>
            </a:r>
            <a:r>
              <a:rPr lang="en-GB" sz="2200" b="1" dirty="0">
                <a:latin typeface="Sassoon Infant Std" panose="020B0503020103030203" pitchFamily="34" charset="0"/>
              </a:rPr>
              <a:t>REVISIT</a:t>
            </a:r>
          </a:p>
          <a:p>
            <a:pPr marL="0" indent="0" algn="ctr">
              <a:buNone/>
            </a:pPr>
            <a:r>
              <a:rPr lang="en-GB" sz="2200" dirty="0">
                <a:latin typeface="Sassoon Infant Std" panose="020B0503020103030203" pitchFamily="34" charset="0"/>
              </a:rPr>
              <a:t>Activating prior knowledge, sing alphabet song, Recall of phonemes and common exception words, practise blending or fluent reading. </a:t>
            </a:r>
          </a:p>
          <a:p>
            <a:pPr marL="0" indent="0" algn="ctr">
              <a:buNone/>
            </a:pPr>
            <a:endParaRPr lang="en-GB" sz="2200" dirty="0">
              <a:latin typeface="Sassoon Infant Std" panose="020B0503020103030203" pitchFamily="34" charset="0"/>
            </a:endParaRPr>
          </a:p>
          <a:p>
            <a:pPr marL="0" indent="0" algn="ctr">
              <a:buNone/>
            </a:pPr>
            <a:r>
              <a:rPr lang="en-GB" sz="2200" b="1" dirty="0">
                <a:latin typeface="Sassoon Infant Std" panose="020B0503020103030203" pitchFamily="34" charset="0"/>
              </a:rPr>
              <a:t>TEACH</a:t>
            </a:r>
          </a:p>
          <a:p>
            <a:pPr marL="0" indent="0" algn="ctr">
              <a:buNone/>
            </a:pPr>
            <a:r>
              <a:rPr lang="en-GB" sz="2200" dirty="0">
                <a:latin typeface="Sassoon Infant Std" panose="020B0503020103030203" pitchFamily="34" charset="0"/>
              </a:rPr>
              <a:t>Teach new grapheme-phoneme correspondences; skills of blending and segmenting; new common exception words.</a:t>
            </a:r>
          </a:p>
          <a:p>
            <a:pPr marL="0" indent="0" algn="ctr">
              <a:buNone/>
            </a:pPr>
            <a:endParaRPr lang="en-GB" sz="2200" dirty="0">
              <a:latin typeface="Sassoon Infant Std" panose="020B0503020103030203" pitchFamily="34" charset="0"/>
            </a:endParaRPr>
          </a:p>
          <a:p>
            <a:pPr marL="0" indent="0" algn="ctr">
              <a:buNone/>
            </a:pPr>
            <a:r>
              <a:rPr lang="en-GB" sz="2200" b="1" dirty="0">
                <a:latin typeface="Sassoon Infant Std" panose="020B0503020103030203" pitchFamily="34" charset="0"/>
              </a:rPr>
              <a:t>PRACTISE</a:t>
            </a:r>
          </a:p>
          <a:p>
            <a:pPr marL="0" indent="0" algn="ctr">
              <a:buNone/>
            </a:pPr>
            <a:r>
              <a:rPr lang="en-GB" sz="2200" dirty="0">
                <a:latin typeface="Sassoon Infant Std" panose="020B0503020103030203" pitchFamily="34" charset="0"/>
              </a:rPr>
              <a:t>Practise blending for reading and segmenting for spelling (words). </a:t>
            </a:r>
          </a:p>
          <a:p>
            <a:pPr marL="0" indent="0" algn="ctr">
              <a:buNone/>
            </a:pPr>
            <a:endParaRPr lang="en-GB" sz="2200" dirty="0">
              <a:latin typeface="Sassoon Infant Std" panose="020B0503020103030203" pitchFamily="34" charset="0"/>
            </a:endParaRPr>
          </a:p>
          <a:p>
            <a:pPr marL="0" indent="0" algn="ctr">
              <a:buNone/>
            </a:pPr>
            <a:r>
              <a:rPr lang="en-GB" sz="2200" b="1" dirty="0">
                <a:latin typeface="Sassoon Infant Std" panose="020B0503020103030203" pitchFamily="34" charset="0"/>
              </a:rPr>
              <a:t>APPLY</a:t>
            </a:r>
          </a:p>
          <a:p>
            <a:pPr marL="0" indent="0" algn="ctr">
              <a:buNone/>
            </a:pPr>
            <a:r>
              <a:rPr lang="en-GB" sz="2200" dirty="0">
                <a:latin typeface="Sassoon Infant Std" panose="020B0503020103030203" pitchFamily="34" charset="0"/>
              </a:rPr>
              <a:t>Using new learning to read and write captions or sentences. </a:t>
            </a:r>
          </a:p>
          <a:p>
            <a:pPr marL="0" indent="0" algn="ctr">
              <a:buNone/>
            </a:pPr>
            <a:endParaRPr lang="en-GB" sz="2200" dirty="0">
              <a:latin typeface="Sassoon Infant Std" panose="020B0503020103030203" pitchFamily="34" charset="0"/>
            </a:endParaRPr>
          </a:p>
          <a:p>
            <a:pPr marL="0" indent="0" algn="ctr">
              <a:buNone/>
            </a:pPr>
            <a:r>
              <a:rPr lang="en-GB" sz="2200" b="1" dirty="0">
                <a:latin typeface="Sassoon Infant Std" panose="020B0503020103030203" pitchFamily="34" charset="0"/>
              </a:rPr>
              <a:t>REVISE</a:t>
            </a:r>
          </a:p>
          <a:p>
            <a:pPr marL="0" indent="0" algn="ctr">
              <a:buNone/>
            </a:pPr>
            <a:r>
              <a:rPr lang="en-GB" sz="2200" dirty="0">
                <a:latin typeface="Sassoon Infant Std" panose="020B0503020103030203" pitchFamily="34" charset="0"/>
              </a:rPr>
              <a:t>Revise new learning (new GPC and CEWs).</a:t>
            </a:r>
          </a:p>
        </p:txBody>
      </p:sp>
      <p:sp>
        <p:nvSpPr>
          <p:cNvPr id="4" name="Down Arrow 3"/>
          <p:cNvSpPr/>
          <p:nvPr/>
        </p:nvSpPr>
        <p:spPr>
          <a:xfrm>
            <a:off x="5893161" y="1290966"/>
            <a:ext cx="405678" cy="3356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own Arrow 6"/>
          <p:cNvSpPr/>
          <p:nvPr/>
        </p:nvSpPr>
        <p:spPr>
          <a:xfrm>
            <a:off x="5893161" y="2813994"/>
            <a:ext cx="405678" cy="3356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own Arrow 9"/>
          <p:cNvSpPr/>
          <p:nvPr/>
        </p:nvSpPr>
        <p:spPr>
          <a:xfrm>
            <a:off x="5935284" y="4169180"/>
            <a:ext cx="405678" cy="3356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own Arrow 10"/>
          <p:cNvSpPr/>
          <p:nvPr/>
        </p:nvSpPr>
        <p:spPr>
          <a:xfrm>
            <a:off x="5935284" y="5458548"/>
            <a:ext cx="405678" cy="3356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65947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32" y="219230"/>
            <a:ext cx="8047349" cy="1325563"/>
          </a:xfrm>
        </p:spPr>
        <p:txBody>
          <a:bodyPr>
            <a:noAutofit/>
          </a:bodyPr>
          <a:lstStyle/>
          <a:p>
            <a:pPr algn="ctr"/>
            <a:r>
              <a:rPr lang="en-GB" sz="5000" b="1" dirty="0">
                <a:solidFill>
                  <a:srgbClr val="002060"/>
                </a:solidFill>
                <a:latin typeface="Sassoon Infant Std" panose="020B0503020103030203" pitchFamily="34" charset="0"/>
              </a:rPr>
              <a:t>Year 1 </a:t>
            </a:r>
            <a:br>
              <a:rPr lang="en-GB" sz="5000" b="1" dirty="0">
                <a:solidFill>
                  <a:srgbClr val="002060"/>
                </a:solidFill>
                <a:latin typeface="Sassoon Infant Std" panose="020B0503020103030203" pitchFamily="34" charset="0"/>
              </a:rPr>
            </a:br>
            <a:r>
              <a:rPr lang="en-GB" sz="5000" b="1" dirty="0">
                <a:solidFill>
                  <a:srgbClr val="002060"/>
                </a:solidFill>
                <a:latin typeface="Sassoon Infant Std" panose="020B0503020103030203" pitchFamily="34" charset="0"/>
              </a:rPr>
              <a:t>Phonics Screening Check</a:t>
            </a:r>
          </a:p>
        </p:txBody>
      </p:sp>
      <p:sp>
        <p:nvSpPr>
          <p:cNvPr id="4" name="Content Placeholder 2"/>
          <p:cNvSpPr txBox="1">
            <a:spLocks/>
          </p:cNvSpPr>
          <p:nvPr/>
        </p:nvSpPr>
        <p:spPr>
          <a:xfrm>
            <a:off x="403026" y="1985319"/>
            <a:ext cx="11401682" cy="48726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r>
              <a:rPr lang="en-GB" sz="2500" dirty="0">
                <a:latin typeface="Sassoon Infant Std" panose="020B0503020103030203" pitchFamily="34" charset="0"/>
              </a:rPr>
              <a:t>At the end of Year 1, children will complete the Phonics Screening Check. </a:t>
            </a:r>
          </a:p>
          <a:p>
            <a:pPr marL="457200" indent="-457200" algn="l">
              <a:buFont typeface="Wingdings" panose="05000000000000000000" pitchFamily="2" charset="2"/>
              <a:buChar char="§"/>
            </a:pPr>
            <a:endParaRPr lang="en-GB" sz="2500" dirty="0">
              <a:latin typeface="Sassoon Infant Std" panose="020B0503020103030203" pitchFamily="34" charset="0"/>
            </a:endParaRPr>
          </a:p>
          <a:p>
            <a:pPr marL="457200" indent="-457200" algn="l">
              <a:buFont typeface="Wingdings" panose="05000000000000000000" pitchFamily="2" charset="2"/>
              <a:buChar char="§"/>
            </a:pPr>
            <a:r>
              <a:rPr lang="en-GB" sz="2500" dirty="0">
                <a:latin typeface="Sassoon Infant Std" panose="020B0503020103030203" pitchFamily="34" charset="0"/>
              </a:rPr>
              <a:t>The children will read 20 real words and 20 ‘alien’ words using phonemes from Phase 2, 3 and 5. </a:t>
            </a:r>
          </a:p>
          <a:p>
            <a:pPr marL="457200" indent="-457200" algn="l">
              <a:buFont typeface="Wingdings" panose="05000000000000000000" pitchFamily="2" charset="2"/>
              <a:buChar char="§"/>
            </a:pPr>
            <a:endParaRPr lang="en-GB" sz="2500" dirty="0">
              <a:latin typeface="Sassoon Infant Std" panose="020B0503020103030203" pitchFamily="34" charset="0"/>
            </a:endParaRPr>
          </a:p>
          <a:p>
            <a:pPr marL="457200" indent="-457200" algn="l">
              <a:buFont typeface="Wingdings" panose="05000000000000000000" pitchFamily="2" charset="2"/>
              <a:buChar char="§"/>
            </a:pPr>
            <a:r>
              <a:rPr lang="en-GB" sz="2500" dirty="0">
                <a:latin typeface="Sassoon Infant Std" panose="020B0503020103030203" pitchFamily="34" charset="0"/>
              </a:rPr>
              <a:t>For example:</a:t>
            </a:r>
          </a:p>
          <a:p>
            <a:pPr lvl="1"/>
            <a:r>
              <a:rPr lang="en-GB" sz="2500" dirty="0">
                <a:latin typeface="Sassoon Infant Std" panose="020B0503020103030203" pitchFamily="34" charset="0"/>
              </a:rPr>
              <a:t>cheek      tantrum       diving        </a:t>
            </a:r>
            <a:r>
              <a:rPr lang="en-GB" sz="2500" dirty="0" err="1">
                <a:latin typeface="Sassoon Infant Std" panose="020B0503020103030203" pitchFamily="34" charset="0"/>
              </a:rPr>
              <a:t>strom</a:t>
            </a:r>
            <a:r>
              <a:rPr lang="en-GB" sz="2500" dirty="0">
                <a:latin typeface="Sassoon Infant Std" panose="020B0503020103030203" pitchFamily="34" charset="0"/>
              </a:rPr>
              <a:t>        </a:t>
            </a:r>
            <a:r>
              <a:rPr lang="en-GB" sz="2500" dirty="0" err="1">
                <a:latin typeface="Sassoon Infant Std" panose="020B0503020103030203" pitchFamily="34" charset="0"/>
              </a:rPr>
              <a:t>thrand</a:t>
            </a:r>
            <a:r>
              <a:rPr lang="en-GB" sz="2500" dirty="0">
                <a:latin typeface="Sassoon Infant Std" panose="020B0503020103030203" pitchFamily="34" charset="0"/>
              </a:rPr>
              <a:t>        </a:t>
            </a:r>
            <a:r>
              <a:rPr lang="en-GB" sz="2500" dirty="0" err="1">
                <a:latin typeface="Sassoon Infant Std" panose="020B0503020103030203" pitchFamily="34" charset="0"/>
              </a:rPr>
              <a:t>foib</a:t>
            </a:r>
            <a:r>
              <a:rPr lang="en-GB" sz="2500" dirty="0">
                <a:latin typeface="Sassoon Infant Std" panose="020B0503020103030203" pitchFamily="34" charset="0"/>
              </a:rPr>
              <a:t> </a:t>
            </a:r>
          </a:p>
          <a:p>
            <a:pPr lvl="1"/>
            <a:endParaRPr lang="en-GB" sz="2500" dirty="0">
              <a:latin typeface="Sassoon Infant Std" panose="020B0503020103030203" pitchFamily="34" charset="0"/>
            </a:endParaRPr>
          </a:p>
          <a:p>
            <a:pPr marL="457200" indent="-457200" algn="l">
              <a:buFont typeface="Wingdings" panose="05000000000000000000" pitchFamily="2" charset="2"/>
              <a:buChar char="§"/>
            </a:pPr>
            <a:r>
              <a:rPr lang="en-GB" sz="2500" dirty="0">
                <a:latin typeface="Sassoon Infant Std" panose="020B0503020103030203" pitchFamily="34" charset="0"/>
              </a:rPr>
              <a:t>Children work one to one with their teacher. </a:t>
            </a:r>
          </a:p>
          <a:p>
            <a:pPr marL="457200" indent="-457200" algn="l">
              <a:buFont typeface="Wingdings" panose="05000000000000000000" pitchFamily="2" charset="2"/>
              <a:buChar char="§"/>
            </a:pPr>
            <a:endParaRPr lang="en-GB" sz="2500" dirty="0">
              <a:latin typeface="Sassoon Infant Std" panose="020B0503020103030203" pitchFamily="34" charset="0"/>
            </a:endParaRPr>
          </a:p>
          <a:p>
            <a:pPr marL="457200" indent="-457200" algn="l">
              <a:buFont typeface="Wingdings" panose="05000000000000000000" pitchFamily="2" charset="2"/>
              <a:buChar char="§"/>
            </a:pPr>
            <a:r>
              <a:rPr lang="en-GB" sz="2500" dirty="0">
                <a:latin typeface="Sassoon Infant Std" panose="020B0503020103030203" pitchFamily="34" charset="0"/>
              </a:rPr>
              <a:t>They see it as a game or extra reading time with their teacher. </a:t>
            </a:r>
          </a:p>
          <a:p>
            <a:pPr marL="457200" indent="-457200" algn="l">
              <a:buFont typeface="Wingdings" panose="05000000000000000000" pitchFamily="2" charset="2"/>
              <a:buChar char="§"/>
            </a:pPr>
            <a:endParaRPr lang="en-GB" sz="2500" dirty="0">
              <a:latin typeface="Sassoon Infant Std" panose="020B0503020103030203" pitchFamily="34" charset="0"/>
            </a:endParaRPr>
          </a:p>
          <a:p>
            <a:pPr marL="457200" indent="-457200" algn="l">
              <a:buFont typeface="Wingdings" panose="05000000000000000000" pitchFamily="2" charset="2"/>
              <a:buChar char="§"/>
            </a:pPr>
            <a:r>
              <a:rPr lang="en-GB" sz="2500" dirty="0">
                <a:latin typeface="Sassoon Infant Std" panose="020B0503020103030203" pitchFamily="34" charset="0"/>
              </a:rPr>
              <a:t>There is no pressure and they are not told what words they got right or wrong. </a:t>
            </a:r>
          </a:p>
          <a:p>
            <a:pPr marL="457200" indent="-457200" algn="l">
              <a:buFont typeface="Wingdings" panose="05000000000000000000" pitchFamily="2" charset="2"/>
              <a:buChar char="ü"/>
            </a:pPr>
            <a:endParaRPr lang="en-GB" sz="2500" dirty="0">
              <a:latin typeface="Sassoon Infant Std" panose="020B0503020103030203"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6581" y="219230"/>
            <a:ext cx="3338127" cy="1669064"/>
          </a:xfrm>
          <a:prstGeom prst="rect">
            <a:avLst/>
          </a:prstGeom>
        </p:spPr>
      </p:pic>
    </p:spTree>
    <p:extLst>
      <p:ext uri="{BB962C8B-B14F-4D97-AF65-F5344CB8AC3E}">
        <p14:creationId xmlns:p14="http://schemas.microsoft.com/office/powerpoint/2010/main" val="295240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091172" y="1674667"/>
            <a:ext cx="2912428" cy="3960000"/>
          </a:xfrm>
          <a:prstGeom prst="rect">
            <a:avLst/>
          </a:prstGeom>
        </p:spPr>
      </p:pic>
      <p:pic>
        <p:nvPicPr>
          <p:cNvPr id="5" name="Picture 4"/>
          <p:cNvPicPr>
            <a:picLocks noChangeAspect="1"/>
          </p:cNvPicPr>
          <p:nvPr/>
        </p:nvPicPr>
        <p:blipFill>
          <a:blip r:embed="rId3"/>
          <a:stretch>
            <a:fillRect/>
          </a:stretch>
        </p:blipFill>
        <p:spPr>
          <a:xfrm>
            <a:off x="6173040" y="1674667"/>
            <a:ext cx="2918132" cy="3960000"/>
          </a:xfrm>
          <a:prstGeom prst="rect">
            <a:avLst/>
          </a:prstGeom>
        </p:spPr>
      </p:pic>
      <p:pic>
        <p:nvPicPr>
          <p:cNvPr id="6" name="Picture 5"/>
          <p:cNvPicPr>
            <a:picLocks noChangeAspect="1"/>
          </p:cNvPicPr>
          <p:nvPr/>
        </p:nvPicPr>
        <p:blipFill>
          <a:blip r:embed="rId4"/>
          <a:stretch>
            <a:fillRect/>
          </a:stretch>
        </p:blipFill>
        <p:spPr>
          <a:xfrm>
            <a:off x="2924430" y="1674667"/>
            <a:ext cx="2927751" cy="3960000"/>
          </a:xfrm>
          <a:prstGeom prst="rect">
            <a:avLst/>
          </a:prstGeom>
        </p:spPr>
      </p:pic>
      <p:pic>
        <p:nvPicPr>
          <p:cNvPr id="7" name="Picture 6"/>
          <p:cNvPicPr>
            <a:picLocks noChangeAspect="1"/>
          </p:cNvPicPr>
          <p:nvPr/>
        </p:nvPicPr>
        <p:blipFill>
          <a:blip r:embed="rId5"/>
          <a:stretch>
            <a:fillRect/>
          </a:stretch>
        </p:blipFill>
        <p:spPr>
          <a:xfrm>
            <a:off x="99714" y="1674667"/>
            <a:ext cx="2832377" cy="3960000"/>
          </a:xfrm>
          <a:prstGeom prst="rect">
            <a:avLst/>
          </a:prstGeom>
        </p:spPr>
      </p:pic>
      <p:sp>
        <p:nvSpPr>
          <p:cNvPr id="8" name="Title 1"/>
          <p:cNvSpPr>
            <a:spLocks noGrp="1"/>
          </p:cNvSpPr>
          <p:nvPr>
            <p:ph type="title"/>
          </p:nvPr>
        </p:nvSpPr>
        <p:spPr>
          <a:xfrm>
            <a:off x="447502" y="140682"/>
            <a:ext cx="10515600" cy="1325563"/>
          </a:xfrm>
        </p:spPr>
        <p:txBody>
          <a:bodyPr/>
          <a:lstStyle/>
          <a:p>
            <a:r>
              <a:rPr lang="en-GB" dirty="0">
                <a:latin typeface="Sassoon Infant Std" panose="020B0503020103030203" pitchFamily="34" charset="0"/>
              </a:rPr>
              <a:t>Example of the Phonics Screening Check</a:t>
            </a:r>
          </a:p>
        </p:txBody>
      </p:sp>
    </p:spTree>
    <p:extLst>
      <p:ext uri="{BB962C8B-B14F-4D97-AF65-F5344CB8AC3E}">
        <p14:creationId xmlns:p14="http://schemas.microsoft.com/office/powerpoint/2010/main" val="546707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421" y="209412"/>
            <a:ext cx="8824191" cy="1325563"/>
          </a:xfrm>
        </p:spPr>
        <p:txBody>
          <a:bodyPr>
            <a:normAutofit fontScale="90000"/>
          </a:bodyPr>
          <a:lstStyle/>
          <a:p>
            <a:pPr algn="ctr"/>
            <a:r>
              <a:rPr lang="en-GB" sz="4800" b="1" dirty="0">
                <a:solidFill>
                  <a:schemeClr val="accent5">
                    <a:lumMod val="50000"/>
                  </a:schemeClr>
                </a:solidFill>
                <a:latin typeface="Sassoon Infant Std" panose="020B0503020103030203" pitchFamily="34" charset="0"/>
              </a:rPr>
              <a:t>Year 1 Phonics Screening Check</a:t>
            </a:r>
          </a:p>
        </p:txBody>
      </p:sp>
      <p:sp>
        <p:nvSpPr>
          <p:cNvPr id="4" name="Content Placeholder 2"/>
          <p:cNvSpPr txBox="1">
            <a:spLocks/>
          </p:cNvSpPr>
          <p:nvPr/>
        </p:nvSpPr>
        <p:spPr>
          <a:xfrm>
            <a:off x="202099" y="1534975"/>
            <a:ext cx="11401682" cy="487268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r>
              <a:rPr lang="en-GB" sz="3000" dirty="0">
                <a:latin typeface="Sassoon Infant Std" panose="020B0503020103030203" pitchFamily="34" charset="0"/>
              </a:rPr>
              <a:t>Historically children need to read 32 out of the 40 words accurately to pass (however, this may change and last year is was 33). </a:t>
            </a:r>
          </a:p>
          <a:p>
            <a:pPr marL="457200" indent="-457200" algn="l">
              <a:buFont typeface="Wingdings" panose="05000000000000000000" pitchFamily="2" charset="2"/>
              <a:buChar char="§"/>
            </a:pPr>
            <a:endParaRPr lang="en-GB" sz="3000" dirty="0">
              <a:latin typeface="Sassoon Infant Std" panose="020B0503020103030203" pitchFamily="34" charset="0"/>
            </a:endParaRPr>
          </a:p>
          <a:p>
            <a:pPr marL="457200" indent="-457200" algn="l">
              <a:buFont typeface="Wingdings" panose="05000000000000000000" pitchFamily="2" charset="2"/>
              <a:buChar char="§"/>
            </a:pPr>
            <a:r>
              <a:rPr lang="en-GB" sz="3000" dirty="0">
                <a:latin typeface="Sassoon Infant Std" panose="020B0503020103030203" pitchFamily="34" charset="0"/>
              </a:rPr>
              <a:t>Results are shared with parents in the end of year reports and are sent to the Bromley Local Education Authority. </a:t>
            </a:r>
          </a:p>
          <a:p>
            <a:pPr marL="457200" indent="-457200" algn="l">
              <a:buFont typeface="Wingdings" panose="05000000000000000000" pitchFamily="2" charset="2"/>
              <a:buChar char="§"/>
            </a:pPr>
            <a:endParaRPr lang="en-GB" sz="3000" dirty="0">
              <a:latin typeface="Sassoon Infant Std" panose="020B0503020103030203" pitchFamily="34" charset="0"/>
            </a:endParaRPr>
          </a:p>
          <a:p>
            <a:pPr marL="457200" indent="-457200" algn="l">
              <a:buFont typeface="Wingdings" panose="05000000000000000000" pitchFamily="2" charset="2"/>
              <a:buChar char="§"/>
            </a:pPr>
            <a:r>
              <a:rPr lang="en-GB" sz="3000" dirty="0">
                <a:latin typeface="Sassoon Infant Std" panose="020B0503020103030203" pitchFamily="34" charset="0"/>
              </a:rPr>
              <a:t>If they don’t pass, extra support will be put in place in Year 2 and they will be retested at the end of the year. </a:t>
            </a:r>
          </a:p>
          <a:p>
            <a:pPr marL="457200" indent="-457200" algn="l">
              <a:buFont typeface="Wingdings" panose="05000000000000000000" pitchFamily="2" charset="2"/>
              <a:buChar char="§"/>
            </a:pPr>
            <a:endParaRPr lang="en-GB" sz="3000" dirty="0">
              <a:latin typeface="Sassoon Infant Std" panose="020B0503020103030203" pitchFamily="34" charset="0"/>
            </a:endParaRPr>
          </a:p>
          <a:p>
            <a:pPr marL="457200" indent="-457200" algn="l">
              <a:buFont typeface="Wingdings" panose="05000000000000000000" pitchFamily="2" charset="2"/>
              <a:buChar char="§"/>
            </a:pPr>
            <a:r>
              <a:rPr lang="en-GB" sz="3000" dirty="0">
                <a:latin typeface="Sassoon Infant Std" panose="020B0503020103030203" pitchFamily="34" charset="0"/>
              </a:rPr>
              <a:t>This year the Phonics Screening check will take place in the two weeks beginning </a:t>
            </a:r>
            <a:r>
              <a:rPr lang="en-GB" sz="3000" b="1">
                <a:latin typeface="Sassoon Infant Std" panose="020B0503020103030203" pitchFamily="34" charset="0"/>
              </a:rPr>
              <a:t>Monday 14</a:t>
            </a:r>
            <a:r>
              <a:rPr lang="en-GB" sz="3000" b="1" baseline="30000">
                <a:latin typeface="Sassoon Infant Std" panose="020B0503020103030203" pitchFamily="34" charset="0"/>
              </a:rPr>
              <a:t>th</a:t>
            </a:r>
            <a:r>
              <a:rPr lang="en-GB" sz="3000" b="1">
                <a:latin typeface="Sassoon Infant Std" panose="020B0503020103030203" pitchFamily="34" charset="0"/>
              </a:rPr>
              <a:t> June 2027</a:t>
            </a:r>
            <a:r>
              <a:rPr lang="en-GB" sz="3000">
                <a:latin typeface="Sassoon Infant Std" panose="020B0503020103030203" pitchFamily="34" charset="0"/>
              </a:rPr>
              <a:t>. </a:t>
            </a:r>
            <a:endParaRPr lang="en-GB" sz="3000" dirty="0">
              <a:latin typeface="Sassoon Infant Std" panose="020B0503020103030203" pitchFamily="34" charset="0"/>
            </a:endParaRPr>
          </a:p>
          <a:p>
            <a:pPr marL="457200" indent="-457200" algn="l">
              <a:buFont typeface="Wingdings" panose="05000000000000000000" pitchFamily="2" charset="2"/>
              <a:buChar char="ü"/>
            </a:pPr>
            <a:endParaRPr lang="en-GB" sz="3000" dirty="0">
              <a:solidFill>
                <a:srgbClr val="0070C0"/>
              </a:solidFill>
              <a:latin typeface="Sassoon Infant Std" panose="020B0503020103030203" pitchFamily="34" charset="0"/>
            </a:endParaRPr>
          </a:p>
        </p:txBody>
      </p:sp>
    </p:spTree>
    <p:extLst>
      <p:ext uri="{BB962C8B-B14F-4D97-AF65-F5344CB8AC3E}">
        <p14:creationId xmlns:p14="http://schemas.microsoft.com/office/powerpoint/2010/main" val="2638733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581" y="0"/>
            <a:ext cx="10515600" cy="1325563"/>
          </a:xfrm>
        </p:spPr>
        <p:txBody>
          <a:bodyPr>
            <a:normAutofit/>
          </a:bodyPr>
          <a:lstStyle/>
          <a:p>
            <a:r>
              <a:rPr lang="en-GB" sz="5000" b="1" dirty="0">
                <a:solidFill>
                  <a:schemeClr val="accent5">
                    <a:lumMod val="50000"/>
                  </a:schemeClr>
                </a:solidFill>
                <a:latin typeface="Sassoon Infant Std" panose="020B0503020103030203" pitchFamily="34" charset="0"/>
              </a:rPr>
              <a:t>Reading</a:t>
            </a:r>
          </a:p>
        </p:txBody>
      </p:sp>
      <p:pic>
        <p:nvPicPr>
          <p:cNvPr id="7" name="Picture 6" descr="Diagram&#10;&#10;Description automatically generated">
            <a:extLst>
              <a:ext uri="{FF2B5EF4-FFF2-40B4-BE49-F238E27FC236}">
                <a16:creationId xmlns:a16="http://schemas.microsoft.com/office/drawing/2014/main" id="{5F747123-742C-7C4B-8985-1BB11D294A83}"/>
              </a:ext>
            </a:extLst>
          </p:cNvPr>
          <p:cNvPicPr>
            <a:picLocks noChangeAspect="1"/>
          </p:cNvPicPr>
          <p:nvPr/>
        </p:nvPicPr>
        <p:blipFill>
          <a:blip r:embed="rId2"/>
          <a:stretch>
            <a:fillRect/>
          </a:stretch>
        </p:blipFill>
        <p:spPr>
          <a:xfrm>
            <a:off x="2976515" y="207187"/>
            <a:ext cx="8910685" cy="6701319"/>
          </a:xfrm>
          <a:prstGeom prst="rect">
            <a:avLst/>
          </a:prstGeom>
        </p:spPr>
      </p:pic>
    </p:spTree>
    <p:extLst>
      <p:ext uri="{BB962C8B-B14F-4D97-AF65-F5344CB8AC3E}">
        <p14:creationId xmlns:p14="http://schemas.microsoft.com/office/powerpoint/2010/main" val="466222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171" y="502303"/>
            <a:ext cx="8596668" cy="1320800"/>
          </a:xfrm>
        </p:spPr>
        <p:txBody>
          <a:bodyPr>
            <a:normAutofit/>
          </a:bodyPr>
          <a:lstStyle/>
          <a:p>
            <a:r>
              <a:rPr lang="en-GB" sz="5600" b="1" dirty="0">
                <a:solidFill>
                  <a:schemeClr val="accent5">
                    <a:lumMod val="50000"/>
                  </a:schemeClr>
                </a:solidFill>
                <a:latin typeface="Sassoon Infant Std" panose="020B0503020103030203" pitchFamily="34" charset="0"/>
              </a:rPr>
              <a:t>Reading in School</a:t>
            </a:r>
            <a:endParaRPr lang="en-GB" b="1" dirty="0">
              <a:solidFill>
                <a:schemeClr val="accent5">
                  <a:lumMod val="50000"/>
                </a:schemeClr>
              </a:solidFill>
              <a:latin typeface="Sassoon Infant Std" panose="020B0503020103030203" pitchFamily="34" charset="0"/>
            </a:endParaRPr>
          </a:p>
        </p:txBody>
      </p:sp>
      <p:sp>
        <p:nvSpPr>
          <p:cNvPr id="3" name="Content Placeholder 2"/>
          <p:cNvSpPr>
            <a:spLocks noGrp="1"/>
          </p:cNvSpPr>
          <p:nvPr>
            <p:ph idx="1"/>
          </p:nvPr>
        </p:nvSpPr>
        <p:spPr>
          <a:xfrm>
            <a:off x="251474" y="1823103"/>
            <a:ext cx="9479668" cy="2160000"/>
          </a:xfrm>
        </p:spPr>
        <p:txBody>
          <a:bodyPr>
            <a:noAutofit/>
          </a:bodyPr>
          <a:lstStyle/>
          <a:p>
            <a:r>
              <a:rPr lang="en-GB" sz="3000" dirty="0">
                <a:latin typeface="Sassoon Infant Std" panose="020B0503020103030203" pitchFamily="34" charset="0"/>
              </a:rPr>
              <a:t>We believe in creating a love and excitement for reading and books.</a:t>
            </a:r>
          </a:p>
          <a:p>
            <a:r>
              <a:rPr lang="en-GB" sz="3000" dirty="0">
                <a:latin typeface="Sassoon Infant Std" panose="020B0503020103030203" pitchFamily="34" charset="0"/>
              </a:rPr>
              <a:t>Children have </a:t>
            </a:r>
            <a:r>
              <a:rPr lang="en-GB" sz="3000" b="1" dirty="0">
                <a:latin typeface="Sassoon Infant Std" panose="020B0503020103030203" pitchFamily="34" charset="0"/>
              </a:rPr>
              <a:t>story time </a:t>
            </a:r>
            <a:r>
              <a:rPr lang="en-GB" sz="3000" dirty="0">
                <a:latin typeface="Sassoon Infant Std" panose="020B0503020103030203" pitchFamily="34" charset="0"/>
              </a:rPr>
              <a:t>everyday, we explore books in our </a:t>
            </a:r>
            <a:r>
              <a:rPr lang="en-GB" sz="3000" b="1" dirty="0">
                <a:latin typeface="Sassoon Infant Std" panose="020B0503020103030203" pitchFamily="34" charset="0"/>
              </a:rPr>
              <a:t>English</a:t>
            </a:r>
            <a:r>
              <a:rPr lang="en-GB" sz="3000" dirty="0">
                <a:latin typeface="Sassoon Infant Std" panose="020B0503020103030203" pitchFamily="34" charset="0"/>
              </a:rPr>
              <a:t> sessions and books are available in our </a:t>
            </a:r>
            <a:r>
              <a:rPr lang="en-GB" sz="3000" b="1" dirty="0">
                <a:latin typeface="Sassoon Infant Std" panose="020B0503020103030203" pitchFamily="34" charset="0"/>
              </a:rPr>
              <a:t>class libraries </a:t>
            </a:r>
            <a:r>
              <a:rPr lang="en-GB" sz="3000" dirty="0">
                <a:latin typeface="Sassoon Infant Std" panose="020B0503020103030203" pitchFamily="34" charset="0"/>
              </a:rPr>
              <a:t>for children to access during ‘busy learning’ time.</a:t>
            </a:r>
          </a:p>
          <a:p>
            <a:r>
              <a:rPr lang="en-GB" sz="3000" dirty="0">
                <a:latin typeface="Sassoon Infant Std" panose="020B0503020103030203" pitchFamily="34" charset="0"/>
              </a:rPr>
              <a:t>We will hear each child read a colour banded reading book which matches their phonic knowledge once a week. This is usually through </a:t>
            </a:r>
            <a:r>
              <a:rPr lang="en-GB" sz="3000" b="1" dirty="0">
                <a:latin typeface="Sassoon Infant Std" panose="020B0503020103030203" pitchFamily="34" charset="0"/>
              </a:rPr>
              <a:t>guided reading </a:t>
            </a:r>
            <a:r>
              <a:rPr lang="en-GB" sz="3000" dirty="0">
                <a:latin typeface="Sassoon Infant Std" panose="020B0503020103030203" pitchFamily="34" charset="0"/>
              </a:rPr>
              <a:t>but might be individual reading.</a:t>
            </a:r>
          </a:p>
        </p:txBody>
      </p:sp>
      <p:pic>
        <p:nvPicPr>
          <p:cNvPr id="3074" name="Picture 2"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7315200"/>
            <a:ext cx="171045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am and the big bad c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2719" y="4545151"/>
            <a:ext cx="1613430" cy="231317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m.media-amazon.com/images/I/71rpF49wRrL._SL1250_.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65053" y="146104"/>
            <a:ext cx="1951692" cy="194544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m.media-amazon.com/images/I/91ub1HqGsmL._SL1500_.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7436" y="2179302"/>
            <a:ext cx="1823997" cy="227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902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676" y="39337"/>
            <a:ext cx="8596668" cy="1320800"/>
          </a:xfrm>
        </p:spPr>
        <p:txBody>
          <a:bodyPr>
            <a:normAutofit/>
          </a:bodyPr>
          <a:lstStyle/>
          <a:p>
            <a:r>
              <a:rPr lang="en-GB" sz="5000" b="1" dirty="0">
                <a:solidFill>
                  <a:schemeClr val="accent5">
                    <a:lumMod val="50000"/>
                  </a:schemeClr>
                </a:solidFill>
                <a:latin typeface="Sassoon Infant Std" panose="020B0503020103030203" pitchFamily="34" charset="0"/>
              </a:rPr>
              <a:t>Reading at Home</a:t>
            </a:r>
          </a:p>
        </p:txBody>
      </p:sp>
      <p:sp>
        <p:nvSpPr>
          <p:cNvPr id="3" name="Content Placeholder 2"/>
          <p:cNvSpPr>
            <a:spLocks noGrp="1"/>
          </p:cNvSpPr>
          <p:nvPr>
            <p:ph idx="1"/>
          </p:nvPr>
        </p:nvSpPr>
        <p:spPr>
          <a:xfrm>
            <a:off x="164847" y="1226338"/>
            <a:ext cx="9787675" cy="5801418"/>
          </a:xfrm>
        </p:spPr>
        <p:txBody>
          <a:bodyPr>
            <a:noAutofit/>
          </a:bodyPr>
          <a:lstStyle/>
          <a:p>
            <a:r>
              <a:rPr lang="en-US" sz="3000" dirty="0">
                <a:latin typeface="Sassoon Infant Std" panose="020B0503020103030203" pitchFamily="34" charset="0"/>
              </a:rPr>
              <a:t>In Year 1 the children change their books </a:t>
            </a:r>
            <a:r>
              <a:rPr lang="en-US" sz="3000" b="1" dirty="0">
                <a:latin typeface="Sassoon Infant Std" panose="020B0503020103030203" pitchFamily="34" charset="0"/>
              </a:rPr>
              <a:t>once a week</a:t>
            </a:r>
            <a:r>
              <a:rPr lang="en-US" sz="3000" dirty="0">
                <a:latin typeface="Sassoon Infant Std" panose="020B0503020103030203" pitchFamily="34" charset="0"/>
              </a:rPr>
              <a:t>, on set days. </a:t>
            </a:r>
          </a:p>
          <a:p>
            <a:r>
              <a:rPr lang="en-GB" sz="3000" dirty="0">
                <a:latin typeface="Sassoon Infant Std" panose="020B0503020103030203" pitchFamily="34" charset="0"/>
              </a:rPr>
              <a:t>The children take home:</a:t>
            </a:r>
          </a:p>
          <a:p>
            <a:pPr lvl="1"/>
            <a:r>
              <a:rPr lang="en-US" sz="3000" dirty="0">
                <a:latin typeface="Sassoon Infant Std" panose="020B0503020103030203" pitchFamily="34" charset="0"/>
              </a:rPr>
              <a:t>A </a:t>
            </a:r>
            <a:r>
              <a:rPr lang="en-US" sz="3000" b="1" dirty="0">
                <a:latin typeface="Sassoon Infant Std" panose="020B0503020103030203" pitchFamily="34" charset="0"/>
              </a:rPr>
              <a:t>colour banded reading book </a:t>
            </a:r>
            <a:r>
              <a:rPr lang="en-US" sz="3000" dirty="0">
                <a:latin typeface="Sassoon Infant Std" panose="020B0503020103030203" pitchFamily="34" charset="0"/>
              </a:rPr>
              <a:t>which is decodable and matches their phonic knowledge. They choose which book they read from a selection.</a:t>
            </a:r>
          </a:p>
          <a:p>
            <a:pPr lvl="1"/>
            <a:r>
              <a:rPr lang="en-US" sz="3000" dirty="0">
                <a:latin typeface="Sassoon Infant Std" panose="020B0503020103030203" pitchFamily="34" charset="0"/>
              </a:rPr>
              <a:t>A </a:t>
            </a:r>
            <a:r>
              <a:rPr lang="en-US" sz="3000" b="1" dirty="0">
                <a:latin typeface="Sassoon Infant Std" panose="020B0503020103030203" pitchFamily="34" charset="0"/>
              </a:rPr>
              <a:t>‘free choice’ book</a:t>
            </a:r>
            <a:r>
              <a:rPr lang="en-US" sz="3000" dirty="0">
                <a:latin typeface="Sassoon Infant Std" panose="020B0503020103030203" pitchFamily="34" charset="0"/>
              </a:rPr>
              <a:t> they have selected from the school library for you to share at home.</a:t>
            </a:r>
          </a:p>
          <a:p>
            <a:r>
              <a:rPr lang="en-GB" sz="3000" dirty="0">
                <a:latin typeface="Sassoon Infant Std" panose="020B0503020103030203" pitchFamily="34" charset="0"/>
              </a:rPr>
              <a:t>Choosing books supports the development of reading for pleasure and helps the children to develop their opinions. Please ask your child: ‘Why did you choose this book?’ </a:t>
            </a:r>
          </a:p>
        </p:txBody>
      </p:sp>
      <p:pic>
        <p:nvPicPr>
          <p:cNvPr id="4098" name="Picture 2"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26210" y="3837904"/>
            <a:ext cx="2381868" cy="29259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9726210" y="1226338"/>
            <a:ext cx="2410009" cy="1797676"/>
          </a:xfrm>
          <a:prstGeom prst="rect">
            <a:avLst/>
          </a:prstGeom>
        </p:spPr>
      </p:pic>
    </p:spTree>
    <p:extLst>
      <p:ext uri="{BB962C8B-B14F-4D97-AF65-F5344CB8AC3E}">
        <p14:creationId xmlns:p14="http://schemas.microsoft.com/office/powerpoint/2010/main" val="4161021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550" y="222599"/>
            <a:ext cx="11080499" cy="1320800"/>
          </a:xfrm>
        </p:spPr>
        <p:txBody>
          <a:bodyPr>
            <a:noAutofit/>
          </a:bodyPr>
          <a:lstStyle/>
          <a:p>
            <a:r>
              <a:rPr lang="en-GB" sz="5000" b="1" dirty="0">
                <a:solidFill>
                  <a:schemeClr val="accent5">
                    <a:lumMod val="50000"/>
                  </a:schemeClr>
                </a:solidFill>
                <a:latin typeface="Sassoon Infant Std" panose="020B0503020103030203" pitchFamily="34" charset="0"/>
              </a:rPr>
              <a:t>Reading at Home – Colour banded reading books</a:t>
            </a:r>
          </a:p>
        </p:txBody>
      </p:sp>
      <p:sp>
        <p:nvSpPr>
          <p:cNvPr id="3" name="Content Placeholder 2"/>
          <p:cNvSpPr>
            <a:spLocks noGrp="1"/>
          </p:cNvSpPr>
          <p:nvPr>
            <p:ph idx="1"/>
          </p:nvPr>
        </p:nvSpPr>
        <p:spPr>
          <a:xfrm>
            <a:off x="-325677" y="1681375"/>
            <a:ext cx="10172321" cy="5295628"/>
          </a:xfrm>
        </p:spPr>
        <p:txBody>
          <a:bodyPr>
            <a:normAutofit lnSpcReduction="10000"/>
          </a:bodyPr>
          <a:lstStyle/>
          <a:p>
            <a:endParaRPr lang="en-US" sz="1400" dirty="0">
              <a:latin typeface="Comic Sans MS" panose="030F0702030302020204" pitchFamily="66" charset="0"/>
            </a:endParaRPr>
          </a:p>
          <a:p>
            <a:pPr lvl="1"/>
            <a:r>
              <a:rPr lang="en-GB" sz="3000" dirty="0">
                <a:latin typeface="Sassoon Infant Std" panose="020B0503020103030203" pitchFamily="34" charset="0"/>
              </a:rPr>
              <a:t>We suggest someone at home hears the child read </a:t>
            </a:r>
            <a:r>
              <a:rPr lang="en-GB" sz="3000" b="1" dirty="0">
                <a:latin typeface="Sassoon Infant Std" panose="020B0503020103030203" pitchFamily="34" charset="0"/>
              </a:rPr>
              <a:t>3 times a week, </a:t>
            </a:r>
            <a:r>
              <a:rPr lang="en-GB" sz="3000" dirty="0">
                <a:latin typeface="Sassoon Infant Std" panose="020B0503020103030203" pitchFamily="34" charset="0"/>
              </a:rPr>
              <a:t>but preferably everyday.</a:t>
            </a:r>
          </a:p>
          <a:p>
            <a:pPr lvl="1"/>
            <a:r>
              <a:rPr lang="en-GB" sz="3000" b="1" dirty="0">
                <a:latin typeface="Sassoon Infant Std" panose="020B0503020103030203" pitchFamily="34" charset="0"/>
              </a:rPr>
              <a:t>Please read the book at least twice </a:t>
            </a:r>
            <a:r>
              <a:rPr lang="en-GB" sz="3000" dirty="0">
                <a:latin typeface="Sassoon Infant Std" panose="020B0503020103030203" pitchFamily="34" charset="0"/>
              </a:rPr>
              <a:t>- once for word reading and at least a second time to develop prosody and comprehension skills. </a:t>
            </a:r>
          </a:p>
          <a:p>
            <a:pPr lvl="1"/>
            <a:r>
              <a:rPr lang="en-GB" sz="3000" dirty="0">
                <a:latin typeface="Sassoon Infant Std" panose="020B0503020103030203" pitchFamily="34" charset="0"/>
              </a:rPr>
              <a:t>Record this is in the Home Reading Journal - write the date, title and pages read pages together with a comment e.g. “great reading” or just a signature. </a:t>
            </a:r>
          </a:p>
          <a:p>
            <a:pPr lvl="1"/>
            <a:r>
              <a:rPr lang="en-GB" sz="3000" dirty="0">
                <a:latin typeface="Sassoon Infant Std" panose="020B0503020103030203" pitchFamily="34" charset="0"/>
              </a:rPr>
              <a:t>Please bring ensure their Home Reading Journal and reading book is in their bag </a:t>
            </a:r>
            <a:r>
              <a:rPr lang="en-GB" sz="3000" b="1" dirty="0">
                <a:latin typeface="Sassoon Infant Std" panose="020B0503020103030203" pitchFamily="34" charset="0"/>
              </a:rPr>
              <a:t>everyday</a:t>
            </a:r>
            <a:r>
              <a:rPr lang="en-GB" sz="3000" dirty="0">
                <a:latin typeface="Sassoon Infant Std" panose="020B0503020103030203" pitchFamily="34" charset="0"/>
              </a:rPr>
              <a:t>.</a:t>
            </a:r>
          </a:p>
          <a:p>
            <a:pPr lvl="1"/>
            <a:r>
              <a:rPr lang="en-GB" sz="3000" i="1" dirty="0">
                <a:latin typeface="Sassoon Infant Std" panose="020B0503020103030203" pitchFamily="34" charset="0"/>
              </a:rPr>
              <a:t>The  ‘free choice’ library book is </a:t>
            </a:r>
            <a:r>
              <a:rPr lang="en-GB" sz="3000" b="1" i="1" dirty="0">
                <a:latin typeface="Sassoon Infant Std" panose="020B0503020103030203" pitchFamily="34" charset="0"/>
              </a:rPr>
              <a:t>not</a:t>
            </a:r>
            <a:r>
              <a:rPr lang="en-GB" sz="3000" i="1" dirty="0">
                <a:latin typeface="Sassoon Infant Std" panose="020B0503020103030203" pitchFamily="34" charset="0"/>
              </a:rPr>
              <a:t> written in the Home Reading Journal.</a:t>
            </a:r>
          </a:p>
        </p:txBody>
      </p:sp>
      <p:pic>
        <p:nvPicPr>
          <p:cNvPr id="5" name="Picture 4"/>
          <p:cNvPicPr>
            <a:picLocks noChangeAspect="1"/>
          </p:cNvPicPr>
          <p:nvPr/>
        </p:nvPicPr>
        <p:blipFill>
          <a:blip r:embed="rId2"/>
          <a:stretch>
            <a:fillRect/>
          </a:stretch>
        </p:blipFill>
        <p:spPr>
          <a:xfrm>
            <a:off x="10040872" y="3988422"/>
            <a:ext cx="1818738" cy="2595458"/>
          </a:xfrm>
          <a:prstGeom prst="rect">
            <a:avLst/>
          </a:prstGeom>
        </p:spPr>
      </p:pic>
      <p:pic>
        <p:nvPicPr>
          <p:cNvPr id="4" name="Picture 3"/>
          <p:cNvPicPr>
            <a:picLocks noChangeAspect="1"/>
          </p:cNvPicPr>
          <p:nvPr/>
        </p:nvPicPr>
        <p:blipFill>
          <a:blip r:embed="rId3"/>
          <a:stretch>
            <a:fillRect/>
          </a:stretch>
        </p:blipFill>
        <p:spPr>
          <a:xfrm>
            <a:off x="10199364" y="1018302"/>
            <a:ext cx="1660246" cy="2410698"/>
          </a:xfrm>
          <a:prstGeom prst="rect">
            <a:avLst/>
          </a:prstGeom>
        </p:spPr>
      </p:pic>
    </p:spTree>
    <p:extLst>
      <p:ext uri="{BB962C8B-B14F-4D97-AF65-F5344CB8AC3E}">
        <p14:creationId xmlns:p14="http://schemas.microsoft.com/office/powerpoint/2010/main" val="2320672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094" y="144662"/>
            <a:ext cx="11080499" cy="1320800"/>
          </a:xfrm>
        </p:spPr>
        <p:txBody>
          <a:bodyPr>
            <a:normAutofit/>
          </a:bodyPr>
          <a:lstStyle/>
          <a:p>
            <a:r>
              <a:rPr lang="en-GB" sz="5000" b="1" dirty="0">
                <a:solidFill>
                  <a:schemeClr val="accent5">
                    <a:lumMod val="50000"/>
                  </a:schemeClr>
                </a:solidFill>
                <a:latin typeface="Sassoon Infant Std" panose="020B0503020103030203" pitchFamily="34" charset="0"/>
              </a:rPr>
              <a:t>Home Reading Journal</a:t>
            </a:r>
          </a:p>
        </p:txBody>
      </p:sp>
      <p:pic>
        <p:nvPicPr>
          <p:cNvPr id="5" name="Picture 4"/>
          <p:cNvPicPr>
            <a:picLocks noChangeAspect="1"/>
          </p:cNvPicPr>
          <p:nvPr/>
        </p:nvPicPr>
        <p:blipFill>
          <a:blip r:embed="rId2"/>
          <a:stretch>
            <a:fillRect/>
          </a:stretch>
        </p:blipFill>
        <p:spPr>
          <a:xfrm rot="5400000">
            <a:off x="4794439" y="477757"/>
            <a:ext cx="2668279" cy="4643689"/>
          </a:xfrm>
          <a:prstGeom prst="rect">
            <a:avLst/>
          </a:prstGeom>
        </p:spPr>
      </p:pic>
      <p:pic>
        <p:nvPicPr>
          <p:cNvPr id="6" name="Picture 5"/>
          <p:cNvPicPr>
            <a:picLocks noChangeAspect="1"/>
          </p:cNvPicPr>
          <p:nvPr/>
        </p:nvPicPr>
        <p:blipFill>
          <a:blip r:embed="rId3"/>
          <a:stretch>
            <a:fillRect/>
          </a:stretch>
        </p:blipFill>
        <p:spPr>
          <a:xfrm rot="5400000">
            <a:off x="5209753" y="3097570"/>
            <a:ext cx="2100779" cy="4847953"/>
          </a:xfrm>
          <a:prstGeom prst="rect">
            <a:avLst/>
          </a:prstGeom>
        </p:spPr>
      </p:pic>
      <p:pic>
        <p:nvPicPr>
          <p:cNvPr id="7" name="Picture 6"/>
          <p:cNvPicPr>
            <a:picLocks noChangeAspect="1"/>
          </p:cNvPicPr>
          <p:nvPr/>
        </p:nvPicPr>
        <p:blipFill>
          <a:blip r:embed="rId4"/>
          <a:stretch>
            <a:fillRect/>
          </a:stretch>
        </p:blipFill>
        <p:spPr>
          <a:xfrm rot="5400000">
            <a:off x="8625162" y="3555498"/>
            <a:ext cx="3704412" cy="2651713"/>
          </a:xfrm>
          <a:prstGeom prst="rect">
            <a:avLst/>
          </a:prstGeom>
        </p:spPr>
      </p:pic>
      <p:pic>
        <p:nvPicPr>
          <p:cNvPr id="8" name="Picture 7"/>
          <p:cNvPicPr>
            <a:picLocks noChangeAspect="1"/>
          </p:cNvPicPr>
          <p:nvPr/>
        </p:nvPicPr>
        <p:blipFill>
          <a:blip r:embed="rId5"/>
          <a:stretch>
            <a:fillRect/>
          </a:stretch>
        </p:blipFill>
        <p:spPr>
          <a:xfrm rot="5400000">
            <a:off x="8996595" y="7731"/>
            <a:ext cx="2567373" cy="3192325"/>
          </a:xfrm>
          <a:prstGeom prst="rect">
            <a:avLst/>
          </a:prstGeom>
        </p:spPr>
      </p:pic>
      <p:pic>
        <p:nvPicPr>
          <p:cNvPr id="9" name="Picture 8"/>
          <p:cNvPicPr>
            <a:picLocks noChangeAspect="1"/>
          </p:cNvPicPr>
          <p:nvPr/>
        </p:nvPicPr>
        <p:blipFill>
          <a:blip r:embed="rId6"/>
          <a:stretch>
            <a:fillRect/>
          </a:stretch>
        </p:blipFill>
        <p:spPr>
          <a:xfrm>
            <a:off x="290094" y="1465462"/>
            <a:ext cx="3312376" cy="4726977"/>
          </a:xfrm>
          <a:prstGeom prst="rect">
            <a:avLst/>
          </a:prstGeom>
        </p:spPr>
      </p:pic>
    </p:spTree>
    <p:extLst>
      <p:ext uri="{BB962C8B-B14F-4D97-AF65-F5344CB8AC3E}">
        <p14:creationId xmlns:p14="http://schemas.microsoft.com/office/powerpoint/2010/main" val="2600903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4579" y="4371973"/>
            <a:ext cx="2142000" cy="2520000"/>
          </a:xfrm>
          <a:prstGeom prst="rect">
            <a:avLst/>
          </a:prstGeom>
        </p:spPr>
      </p:pic>
      <p:sp>
        <p:nvSpPr>
          <p:cNvPr id="7" name="Title 1"/>
          <p:cNvSpPr txBox="1">
            <a:spLocks/>
          </p:cNvSpPr>
          <p:nvPr/>
        </p:nvSpPr>
        <p:spPr>
          <a:xfrm>
            <a:off x="809625" y="228600"/>
            <a:ext cx="4689301" cy="9477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b="1" dirty="0">
                <a:solidFill>
                  <a:srgbClr val="002060"/>
                </a:solidFill>
                <a:latin typeface="Sassoon Infant Std" panose="020B0503020103030203" pitchFamily="34" charset="0"/>
              </a:rPr>
              <a:t>Reading Books</a:t>
            </a:r>
          </a:p>
        </p:txBody>
      </p:sp>
      <p:sp>
        <p:nvSpPr>
          <p:cNvPr id="8" name="Content Placeholder 2"/>
          <p:cNvSpPr txBox="1">
            <a:spLocks/>
          </p:cNvSpPr>
          <p:nvPr/>
        </p:nvSpPr>
        <p:spPr>
          <a:xfrm>
            <a:off x="361950" y="1176338"/>
            <a:ext cx="10315575"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endParaRPr lang="en-GB" sz="3000" dirty="0">
              <a:solidFill>
                <a:srgbClr val="0070C0"/>
              </a:solidFill>
              <a:latin typeface="Centaur" panose="02030504050205020304" pitchFamily="18" charset="0"/>
            </a:endParaRPr>
          </a:p>
        </p:txBody>
      </p:sp>
      <p:sp>
        <p:nvSpPr>
          <p:cNvPr id="5" name="Content Placeholder 2"/>
          <p:cNvSpPr txBox="1">
            <a:spLocks/>
          </p:cNvSpPr>
          <p:nvPr/>
        </p:nvSpPr>
        <p:spPr>
          <a:xfrm>
            <a:off x="361950" y="1688304"/>
            <a:ext cx="10013606"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GB" sz="3000" dirty="0">
                <a:latin typeface="Sassoon Infant Std" panose="020B0503020103030203" pitchFamily="34" charset="0"/>
              </a:rPr>
              <a:t>Children are expected to:</a:t>
            </a:r>
          </a:p>
          <a:p>
            <a:pPr marL="914400" lvl="1" indent="-457200" algn="l">
              <a:buFont typeface="Wingdings" panose="05000000000000000000" pitchFamily="2" charset="2"/>
              <a:buChar char="ü"/>
            </a:pPr>
            <a:r>
              <a:rPr lang="en-GB" sz="3000" dirty="0">
                <a:latin typeface="Sassoon Infant Std" panose="020B0503020103030203" pitchFamily="34" charset="0"/>
              </a:rPr>
              <a:t>Read aloud accurately books that are consistent with their developing phonic knowledge (90-94% accuracy).</a:t>
            </a:r>
          </a:p>
          <a:p>
            <a:pPr marL="457200" indent="-457200" algn="l">
              <a:buFont typeface="Wingdings" panose="05000000000000000000" pitchFamily="2" charset="2"/>
              <a:buChar char="§"/>
            </a:pPr>
            <a:endParaRPr lang="en-GB" sz="3000" dirty="0">
              <a:latin typeface="Sassoon Infant Std" panose="020B0503020103030203" pitchFamily="34" charset="0"/>
            </a:endParaRPr>
          </a:p>
          <a:p>
            <a:pPr marL="457200" indent="-457200" algn="l">
              <a:buFont typeface="Arial" panose="020B0604020202020204" pitchFamily="34" charset="0"/>
              <a:buChar char="•"/>
            </a:pPr>
            <a:r>
              <a:rPr lang="en-GB" sz="3000" dirty="0">
                <a:latin typeface="Sassoon Infant Std" panose="020B0503020103030203" pitchFamily="34" charset="0"/>
              </a:rPr>
              <a:t>The teacher will assess their book bands throughout the term and make any changes they think are appropriate. </a:t>
            </a:r>
            <a:endParaRPr lang="en-GB" sz="2600" dirty="0">
              <a:solidFill>
                <a:srgbClr val="0070C0"/>
              </a:solidFill>
              <a:latin typeface="Sassoon Infant Std" panose="020B0503020103030203" pitchFamily="34" charset="0"/>
            </a:endParaRPr>
          </a:p>
          <a:p>
            <a:pPr marL="457200" indent="-457200" algn="l">
              <a:buFont typeface="Wingdings" panose="05000000000000000000" pitchFamily="2" charset="2"/>
              <a:buChar char="§"/>
            </a:pPr>
            <a:endParaRPr lang="en-GB" sz="2600" dirty="0">
              <a:solidFill>
                <a:srgbClr val="0070C0"/>
              </a:solidFill>
              <a:latin typeface="Sassoon Infant Std" panose="020B0503020103030203" pitchFamily="34" charset="0"/>
            </a:endParaRPr>
          </a:p>
          <a:p>
            <a:pPr marL="457200" indent="-457200" algn="l">
              <a:buFont typeface="Wingdings" panose="05000000000000000000" pitchFamily="2" charset="2"/>
              <a:buChar char="ü"/>
            </a:pPr>
            <a:endParaRPr lang="en-GB" sz="2600" dirty="0">
              <a:solidFill>
                <a:srgbClr val="0070C0"/>
              </a:solidFill>
              <a:latin typeface="Sassoon Infant Std" panose="020B0503020103030203" pitchFamily="34" charset="0"/>
            </a:endParaRPr>
          </a:p>
        </p:txBody>
      </p:sp>
    </p:spTree>
    <p:extLst>
      <p:ext uri="{BB962C8B-B14F-4D97-AF65-F5344CB8AC3E}">
        <p14:creationId xmlns:p14="http://schemas.microsoft.com/office/powerpoint/2010/main" val="3320106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96587" y="228600"/>
            <a:ext cx="11619992" cy="947738"/>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b="1" dirty="0">
                <a:solidFill>
                  <a:srgbClr val="002060"/>
                </a:solidFill>
                <a:latin typeface="Sassoon Infant Std" panose="020B0503020103030203" pitchFamily="34" charset="0"/>
              </a:rPr>
              <a:t>Developing prosody: the ‘storyteller voice’ </a:t>
            </a:r>
          </a:p>
        </p:txBody>
      </p:sp>
      <p:sp>
        <p:nvSpPr>
          <p:cNvPr id="8" name="Content Placeholder 2"/>
          <p:cNvSpPr txBox="1">
            <a:spLocks/>
          </p:cNvSpPr>
          <p:nvPr/>
        </p:nvSpPr>
        <p:spPr>
          <a:xfrm>
            <a:off x="131289" y="1289995"/>
            <a:ext cx="11455286" cy="53673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r>
              <a:rPr lang="en-GB" sz="3000" dirty="0">
                <a:latin typeface="Sassoon Infant Std" panose="020B0503020103030203" pitchFamily="34" charset="0"/>
              </a:rPr>
              <a:t>By the end of Year 1, children are expected to:</a:t>
            </a:r>
          </a:p>
          <a:p>
            <a:pPr marL="914400" lvl="1" indent="-457200" algn="l">
              <a:buFont typeface="Wingdings" panose="05000000000000000000" pitchFamily="2" charset="2"/>
              <a:buChar char="ü"/>
            </a:pPr>
            <a:r>
              <a:rPr lang="en-GB" sz="3000" dirty="0">
                <a:latin typeface="Sassoon Infant Std" panose="020B0503020103030203" pitchFamily="34" charset="0"/>
              </a:rPr>
              <a:t>Re-read books to build up their fluency and confidence in word reading.</a:t>
            </a:r>
          </a:p>
          <a:p>
            <a:pPr marL="457200" indent="-457200" algn="l">
              <a:buFont typeface="Wingdings" panose="05000000000000000000" pitchFamily="2" charset="2"/>
              <a:buChar char="§"/>
            </a:pPr>
            <a:r>
              <a:rPr lang="en-GB" sz="3000" dirty="0">
                <a:latin typeface="Sassoon Infant Std" panose="020B0503020103030203" pitchFamily="34" charset="0"/>
              </a:rPr>
              <a:t>Encourage them to take note of punctuation as they read. Ask them, ‘What do you need to do when you reach a full stop?’ </a:t>
            </a:r>
          </a:p>
          <a:p>
            <a:pPr marL="457200" indent="-457200" algn="l">
              <a:buFont typeface="Wingdings" panose="05000000000000000000" pitchFamily="2" charset="2"/>
              <a:buChar char="§"/>
            </a:pPr>
            <a:r>
              <a:rPr lang="en-GB" sz="3000" dirty="0">
                <a:latin typeface="Sassoon Infant Std" panose="020B0503020103030203" pitchFamily="34" charset="0"/>
              </a:rPr>
              <a:t>Encourage them to develop their expression by asking, ‘What kind of voice can you read that in?’ and ‘How might a character say that?’</a:t>
            </a:r>
          </a:p>
          <a:p>
            <a:pPr marL="457200" indent="-457200" algn="l">
              <a:buFont typeface="Wingdings" panose="05000000000000000000" pitchFamily="2" charset="2"/>
              <a:buChar char="§"/>
            </a:pPr>
            <a:r>
              <a:rPr lang="en-GB" sz="3000" dirty="0">
                <a:latin typeface="Sassoon Infant Std" panose="020B0503020103030203" pitchFamily="34" charset="0"/>
              </a:rPr>
              <a:t>Can they read their book to a sibling so that they will enjoy the story or information? </a:t>
            </a:r>
          </a:p>
          <a:p>
            <a:pPr marL="457200" indent="-457200" algn="l">
              <a:buFont typeface="Wingdings" panose="05000000000000000000" pitchFamily="2" charset="2"/>
              <a:buChar char="§"/>
            </a:pPr>
            <a:r>
              <a:rPr lang="en-GB" sz="3000" dirty="0">
                <a:latin typeface="Sassoon Infant Std" panose="020B0503020103030203" pitchFamily="34" charset="0"/>
              </a:rPr>
              <a:t>When you read to your child, model clear reading with fluency </a:t>
            </a:r>
          </a:p>
          <a:p>
            <a:pPr lvl="1" algn="l"/>
            <a:r>
              <a:rPr lang="en-GB" sz="3000" dirty="0">
                <a:latin typeface="Sassoon Infant Std" panose="020B0503020103030203" pitchFamily="34" charset="0"/>
              </a:rPr>
              <a:t>and expression. </a:t>
            </a:r>
            <a:endParaRPr lang="en-GB" sz="3000" dirty="0">
              <a:solidFill>
                <a:srgbClr val="0070C0"/>
              </a:solidFill>
              <a:latin typeface="Sassoon Infant Std" panose="020B0503020103030203" pitchFamily="34" charset="0"/>
            </a:endParaRPr>
          </a:p>
          <a:p>
            <a:pPr marL="457200" indent="-457200" algn="l">
              <a:buFont typeface="Wingdings" panose="05000000000000000000" pitchFamily="2" charset="2"/>
              <a:buChar char="ü"/>
            </a:pPr>
            <a:endParaRPr lang="en-GB" sz="3000" dirty="0">
              <a:solidFill>
                <a:srgbClr val="0070C0"/>
              </a:solidFill>
              <a:latin typeface="Sassoon Infant Std" panose="020B0503020103030203"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6815" y="5104015"/>
            <a:ext cx="1519764" cy="1787958"/>
          </a:xfrm>
          <a:prstGeom prst="rect">
            <a:avLst/>
          </a:prstGeom>
        </p:spPr>
      </p:pic>
    </p:spTree>
    <p:extLst>
      <p:ext uri="{BB962C8B-B14F-4D97-AF65-F5344CB8AC3E}">
        <p14:creationId xmlns:p14="http://schemas.microsoft.com/office/powerpoint/2010/main" val="4239695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781050" y="361950"/>
            <a:ext cx="10515600" cy="9477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solidFill>
                  <a:schemeClr val="accent5">
                    <a:lumMod val="50000"/>
                  </a:schemeClr>
                </a:solidFill>
                <a:latin typeface="Sassoon Infant Std" panose="020B0503020103030203" pitchFamily="34" charset="0"/>
              </a:rPr>
              <a:t>Ask lots of questions!</a:t>
            </a:r>
            <a:r>
              <a:rPr lang="en-GB" sz="5000" b="1" dirty="0">
                <a:solidFill>
                  <a:schemeClr val="accent5">
                    <a:lumMod val="50000"/>
                  </a:schemeClr>
                </a:solidFill>
                <a:latin typeface="Centaur" panose="02030504050205020304" pitchFamily="18" charset="0"/>
              </a:rPr>
              <a:t> </a:t>
            </a:r>
          </a:p>
        </p:txBody>
      </p:sp>
      <p:sp>
        <p:nvSpPr>
          <p:cNvPr id="8" name="Content Placeholder 2"/>
          <p:cNvSpPr txBox="1">
            <a:spLocks/>
          </p:cNvSpPr>
          <p:nvPr/>
        </p:nvSpPr>
        <p:spPr>
          <a:xfrm>
            <a:off x="426823" y="1510172"/>
            <a:ext cx="9544950" cy="511305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GB" sz="3000" dirty="0">
                <a:latin typeface="Sassoon Infant Std" panose="020B0503020103030203" pitchFamily="34" charset="0"/>
              </a:rPr>
              <a:t>Reading is not just about word reading but also about comprehension: understanding and responding to the text. </a:t>
            </a:r>
          </a:p>
          <a:p>
            <a:pPr marL="457200" indent="-457200" algn="l">
              <a:buFont typeface="Arial" panose="020B0604020202020204" pitchFamily="34" charset="0"/>
              <a:buChar char="•"/>
            </a:pPr>
            <a:r>
              <a:rPr lang="en-GB" sz="3000" dirty="0">
                <a:latin typeface="Sassoon Infant Std" panose="020B0503020103030203" pitchFamily="34" charset="0"/>
              </a:rPr>
              <a:t>Before, during and after reading, ask them lots of questions to support their understanding and develop their discussion of books. </a:t>
            </a:r>
          </a:p>
          <a:p>
            <a:pPr marL="457200" indent="-457200" algn="l">
              <a:buFont typeface="Arial" panose="020B0604020202020204" pitchFamily="34" charset="0"/>
              <a:buChar char="•"/>
            </a:pPr>
            <a:r>
              <a:rPr lang="en-GB" sz="3000" dirty="0">
                <a:latin typeface="Sassoon Infant Std" panose="020B0503020103030203" pitchFamily="34" charset="0"/>
              </a:rPr>
              <a:t>Encourage your child to use information from the text to answer questions and discuss the book. Remind them not to guess but to find the information and re-read if necessary</a:t>
            </a:r>
          </a:p>
          <a:p>
            <a:pPr marL="914400" lvl="1" indent="-457200" algn="l">
              <a:buFont typeface="Arial" panose="020B0604020202020204" pitchFamily="34" charset="0"/>
              <a:buChar char="•"/>
            </a:pPr>
            <a:r>
              <a:rPr lang="en-GB" sz="2400" dirty="0">
                <a:latin typeface="Sassoon Infant Std" panose="020B0503020103030203" pitchFamily="34" charset="0"/>
              </a:rPr>
              <a:t>What happened? </a:t>
            </a:r>
          </a:p>
          <a:p>
            <a:pPr marL="914400" lvl="1" indent="-457200" algn="l">
              <a:buFont typeface="Arial" panose="020B0604020202020204" pitchFamily="34" charset="0"/>
              <a:buChar char="•"/>
            </a:pPr>
            <a:r>
              <a:rPr lang="en-GB" sz="2400" dirty="0">
                <a:latin typeface="Sassoon Infant Std" panose="020B0503020103030203" pitchFamily="34" charset="0"/>
              </a:rPr>
              <a:t>How do you think they were feeling? Why? </a:t>
            </a:r>
          </a:p>
          <a:p>
            <a:pPr marL="914400" lvl="1" indent="-457200" algn="l">
              <a:buFont typeface="Arial" panose="020B0604020202020204" pitchFamily="34" charset="0"/>
              <a:buChar char="•"/>
            </a:pPr>
            <a:r>
              <a:rPr lang="en-GB" sz="2400" dirty="0">
                <a:latin typeface="Sassoon Infant Std" panose="020B0503020103030203" pitchFamily="34" charset="0"/>
              </a:rPr>
              <a:t>Why do you think they did that? </a:t>
            </a:r>
          </a:p>
          <a:p>
            <a:pPr marL="914400" lvl="1" indent="-457200" algn="l">
              <a:buFont typeface="Arial" panose="020B0604020202020204" pitchFamily="34" charset="0"/>
              <a:buChar char="•"/>
            </a:pPr>
            <a:r>
              <a:rPr lang="en-GB" sz="2400" dirty="0">
                <a:latin typeface="Sassoon Infant Std" panose="020B0503020103030203" pitchFamily="34" charset="0"/>
              </a:rPr>
              <a:t>What do you think will happen next?  </a:t>
            </a:r>
          </a:p>
          <a:p>
            <a:pPr marL="914400" lvl="1" indent="-457200" algn="l">
              <a:buFont typeface="Arial" panose="020B0604020202020204" pitchFamily="34" charset="0"/>
              <a:buChar char="•"/>
            </a:pPr>
            <a:r>
              <a:rPr lang="en-GB" sz="2400" dirty="0">
                <a:latin typeface="Sassoon Infant Std" panose="020B0503020103030203" pitchFamily="34" charset="0"/>
              </a:rPr>
              <a:t>Did you enjoy this book? Why/why not? </a:t>
            </a:r>
          </a:p>
          <a:p>
            <a:pPr marL="914400" lvl="1" indent="-457200" algn="l">
              <a:buFont typeface="Arial" panose="020B0604020202020204" pitchFamily="34" charset="0"/>
              <a:buChar char="•"/>
            </a:pPr>
            <a:r>
              <a:rPr lang="en-GB" sz="2400" dirty="0">
                <a:latin typeface="Sassoon Infant Std" panose="020B0503020103030203" pitchFamily="34" charset="0"/>
              </a:rPr>
              <a:t>What was your favourite part? Why? </a:t>
            </a:r>
          </a:p>
          <a:p>
            <a:pPr marL="914400" lvl="1" indent="-457200" algn="l">
              <a:buFont typeface="Arial" panose="020B0604020202020204" pitchFamily="34" charset="0"/>
              <a:buChar char="•"/>
            </a:pPr>
            <a:endParaRPr lang="en-GB" sz="2600" dirty="0">
              <a:solidFill>
                <a:srgbClr val="0070C0"/>
              </a:solidFill>
              <a:latin typeface="Centaur" panose="02030504050205020304" pitchFamily="18" charset="0"/>
            </a:endParaRPr>
          </a:p>
          <a:p>
            <a:pPr marL="457200" indent="-457200" algn="l">
              <a:buFont typeface="Arial" panose="020B0604020202020204" pitchFamily="34" charset="0"/>
              <a:buChar char="•"/>
            </a:pPr>
            <a:endParaRPr lang="en-GB" sz="3000" dirty="0">
              <a:solidFill>
                <a:srgbClr val="0070C0"/>
              </a:solidFill>
              <a:latin typeface="Centaur" panose="02030504050205020304" pitchFamily="18"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9259" y="361950"/>
            <a:ext cx="2111053" cy="2294623"/>
          </a:xfrm>
          <a:prstGeom prst="rect">
            <a:avLst/>
          </a:prstGeom>
        </p:spPr>
      </p:pic>
    </p:spTree>
    <p:extLst>
      <p:ext uri="{BB962C8B-B14F-4D97-AF65-F5344CB8AC3E}">
        <p14:creationId xmlns:p14="http://schemas.microsoft.com/office/powerpoint/2010/main" val="4179294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781050" y="361950"/>
            <a:ext cx="10515600" cy="9477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b="1" dirty="0">
                <a:solidFill>
                  <a:srgbClr val="002060"/>
                </a:solidFill>
                <a:latin typeface="Sassoon Infant Std" panose="020B0503020103030203" pitchFamily="34" charset="0"/>
              </a:rPr>
              <a:t>Year 1 Questions for Reading</a:t>
            </a:r>
          </a:p>
        </p:txBody>
      </p:sp>
      <p:sp>
        <p:nvSpPr>
          <p:cNvPr id="8" name="Content Placeholder 2"/>
          <p:cNvSpPr txBox="1">
            <a:spLocks/>
          </p:cNvSpPr>
          <p:nvPr/>
        </p:nvSpPr>
        <p:spPr>
          <a:xfrm>
            <a:off x="481792" y="1728194"/>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r>
              <a:rPr lang="en-GB" sz="3000" dirty="0">
                <a:solidFill>
                  <a:srgbClr val="0070C0"/>
                </a:solidFill>
                <a:latin typeface="Sassoon Infant Std" panose="020B0503020103030203" pitchFamily="34" charset="0"/>
              </a:rPr>
              <a:t>By the end of Year 1, children are expected to:</a:t>
            </a:r>
          </a:p>
          <a:p>
            <a:pPr marL="914400" lvl="1" indent="-457200" algn="l">
              <a:buFont typeface="Wingdings" panose="05000000000000000000" pitchFamily="2" charset="2"/>
              <a:buChar char="ü"/>
            </a:pPr>
            <a:r>
              <a:rPr lang="en-GB" sz="3000" dirty="0">
                <a:solidFill>
                  <a:srgbClr val="002060"/>
                </a:solidFill>
                <a:latin typeface="Sassoon Infant Std" panose="020B0503020103030203" pitchFamily="34" charset="0"/>
              </a:rPr>
              <a:t>Discuss the significance of the title and events</a:t>
            </a:r>
          </a:p>
          <a:p>
            <a:pPr marL="914400" lvl="1" indent="-457200" algn="l">
              <a:buFont typeface="Wingdings" panose="05000000000000000000" pitchFamily="2" charset="2"/>
              <a:buChar char="ü"/>
            </a:pPr>
            <a:r>
              <a:rPr lang="en-GB" sz="3000" dirty="0">
                <a:solidFill>
                  <a:schemeClr val="accent6">
                    <a:lumMod val="50000"/>
                  </a:schemeClr>
                </a:solidFill>
                <a:latin typeface="Sassoon Infant Std" panose="020B0503020103030203" pitchFamily="34" charset="0"/>
              </a:rPr>
              <a:t>Link what they read to their own experiences </a:t>
            </a:r>
          </a:p>
          <a:p>
            <a:pPr marL="914400" lvl="1" indent="-457200" algn="l">
              <a:buFont typeface="Wingdings" panose="05000000000000000000" pitchFamily="2" charset="2"/>
              <a:buChar char="ü"/>
            </a:pPr>
            <a:r>
              <a:rPr lang="en-GB" sz="3000" dirty="0">
                <a:solidFill>
                  <a:srgbClr val="A86018"/>
                </a:solidFill>
                <a:latin typeface="Sassoon Infant Std" panose="020B0503020103030203" pitchFamily="34" charset="0"/>
              </a:rPr>
              <a:t>Retell key stories, fairy stories and traditional tales</a:t>
            </a:r>
          </a:p>
          <a:p>
            <a:pPr marL="914400" lvl="1" indent="-457200" algn="l">
              <a:buFont typeface="Wingdings" panose="05000000000000000000" pitchFamily="2" charset="2"/>
              <a:buChar char="ü"/>
            </a:pPr>
            <a:r>
              <a:rPr lang="en-GB" sz="3000" dirty="0">
                <a:solidFill>
                  <a:schemeClr val="accent5">
                    <a:lumMod val="75000"/>
                  </a:schemeClr>
                </a:solidFill>
                <a:latin typeface="Sassoon Infant Std" panose="020B0503020103030203" pitchFamily="34" charset="0"/>
              </a:rPr>
              <a:t>Discuss the meaning of words</a:t>
            </a:r>
          </a:p>
          <a:p>
            <a:pPr marL="914400" lvl="1" indent="-457200" algn="l">
              <a:buFont typeface="Wingdings" panose="05000000000000000000" pitchFamily="2" charset="2"/>
              <a:buChar char="ü"/>
            </a:pPr>
            <a:r>
              <a:rPr lang="en-GB" sz="3000" dirty="0">
                <a:solidFill>
                  <a:srgbClr val="FF0000"/>
                </a:solidFill>
                <a:latin typeface="Sassoon Infant Std" panose="020B0503020103030203" pitchFamily="34" charset="0"/>
              </a:rPr>
              <a:t>Make inferences based upon what is being said and done</a:t>
            </a:r>
          </a:p>
          <a:p>
            <a:pPr marL="914400" lvl="1" indent="-457200" algn="l">
              <a:buFont typeface="Wingdings" panose="05000000000000000000" pitchFamily="2" charset="2"/>
              <a:buChar char="ü"/>
            </a:pPr>
            <a:r>
              <a:rPr lang="en-GB" sz="3000" dirty="0">
                <a:solidFill>
                  <a:srgbClr val="DB317A"/>
                </a:solidFill>
                <a:latin typeface="Sassoon Infant Std" panose="020B0503020103030203" pitchFamily="34" charset="0"/>
              </a:rPr>
              <a:t>Predict what might happen next </a:t>
            </a:r>
          </a:p>
          <a:p>
            <a:pPr marL="914400" lvl="1" indent="-457200" algn="l">
              <a:buFont typeface="Wingdings" panose="05000000000000000000" pitchFamily="2" charset="2"/>
              <a:buChar char="ü"/>
            </a:pPr>
            <a:r>
              <a:rPr lang="en-GB" sz="3000" dirty="0">
                <a:solidFill>
                  <a:srgbClr val="0070C0"/>
                </a:solidFill>
                <a:latin typeface="Sassoon Infant Std" panose="020B0503020103030203" pitchFamily="34" charset="0"/>
              </a:rPr>
              <a:t>Participate in discussion about texts </a:t>
            </a:r>
          </a:p>
          <a:p>
            <a:pPr algn="l"/>
            <a:endParaRPr lang="en-GB" sz="3200" dirty="0">
              <a:solidFill>
                <a:srgbClr val="0070C0"/>
              </a:solidFill>
              <a:latin typeface="Sassoon Infant Std" panose="020B0503020103030203" pitchFamily="34" charset="0"/>
            </a:endParaRPr>
          </a:p>
          <a:p>
            <a:pPr marL="914400" lvl="1" indent="-457200" algn="l">
              <a:buFont typeface="Wingdings" panose="05000000000000000000" pitchFamily="2" charset="2"/>
              <a:buChar char="ü"/>
            </a:pPr>
            <a:endParaRPr lang="en-GB" sz="2600" dirty="0">
              <a:solidFill>
                <a:srgbClr val="0070C0"/>
              </a:solidFill>
              <a:latin typeface="Sassoon Infant Std" panose="020B0503020103030203" pitchFamily="34" charset="0"/>
            </a:endParaRPr>
          </a:p>
          <a:p>
            <a:pPr marL="457200" indent="-457200" algn="l">
              <a:buFont typeface="Wingdings" panose="05000000000000000000" pitchFamily="2" charset="2"/>
              <a:buChar char="ü"/>
            </a:pPr>
            <a:endParaRPr lang="en-GB" sz="3000" dirty="0">
              <a:solidFill>
                <a:srgbClr val="0070C0"/>
              </a:solidFill>
              <a:latin typeface="Sassoon Infant Std" panose="020B0503020103030203"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9979" y="4578865"/>
            <a:ext cx="1733342" cy="2279135"/>
          </a:xfrm>
          <a:prstGeom prst="rect">
            <a:avLst/>
          </a:prstGeom>
        </p:spPr>
      </p:pic>
    </p:spTree>
    <p:extLst>
      <p:ext uri="{BB962C8B-B14F-4D97-AF65-F5344CB8AC3E}">
        <p14:creationId xmlns:p14="http://schemas.microsoft.com/office/powerpoint/2010/main" val="1094187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31469" y="-134988"/>
            <a:ext cx="10976611" cy="9477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solidFill>
                  <a:schemeClr val="accent5">
                    <a:lumMod val="50000"/>
                  </a:schemeClr>
                </a:solidFill>
                <a:latin typeface="Sassoon Infant Std" panose="020B0503020103030203" pitchFamily="34" charset="0"/>
              </a:rPr>
              <a:t>Reading at Home</a:t>
            </a:r>
          </a:p>
        </p:txBody>
      </p:sp>
      <p:sp>
        <p:nvSpPr>
          <p:cNvPr id="8" name="Content Placeholder 2"/>
          <p:cNvSpPr txBox="1">
            <a:spLocks/>
          </p:cNvSpPr>
          <p:nvPr/>
        </p:nvSpPr>
        <p:spPr>
          <a:xfrm>
            <a:off x="131469" y="812751"/>
            <a:ext cx="9969755" cy="6045250"/>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sz="3200" dirty="0">
                <a:latin typeface="Sassoon Infant Std" panose="020B0503020103030203" pitchFamily="34" charset="0"/>
              </a:rPr>
              <a:t>Make it fun by giving characters funny voices or actions and engaging with the pictures. </a:t>
            </a:r>
          </a:p>
          <a:p>
            <a:pPr marL="342900" indent="-342900" algn="l">
              <a:buFont typeface="Arial" panose="020B0604020202020204" pitchFamily="34" charset="0"/>
              <a:buChar char="•"/>
            </a:pPr>
            <a:r>
              <a:rPr lang="en-GB" sz="3200" dirty="0">
                <a:latin typeface="Sassoon Infant Std" panose="020B0503020103030203" pitchFamily="34" charset="0"/>
              </a:rPr>
              <a:t>Have a special time or place for reading together.</a:t>
            </a:r>
          </a:p>
          <a:p>
            <a:pPr marL="342900" indent="-342900" algn="l">
              <a:buFont typeface="Arial" panose="020B0604020202020204" pitchFamily="34" charset="0"/>
              <a:buChar char="•"/>
            </a:pPr>
            <a:r>
              <a:rPr lang="en-GB" sz="3200" dirty="0">
                <a:latin typeface="Sassoon Infant Std" panose="020B0503020103030203" pitchFamily="34" charset="0"/>
              </a:rPr>
              <a:t>Read the books from school but also visit the library to choose new books. </a:t>
            </a:r>
          </a:p>
          <a:p>
            <a:pPr marL="342900" indent="-342900" algn="l">
              <a:buFont typeface="Arial" panose="020B0604020202020204" pitchFamily="34" charset="0"/>
              <a:buChar char="•"/>
            </a:pPr>
            <a:r>
              <a:rPr lang="en-GB" sz="3200" dirty="0">
                <a:latin typeface="Sassoon Infant Std" panose="020B0503020103030203" pitchFamily="34" charset="0"/>
              </a:rPr>
              <a:t>Try to read a range of different texts – stories, information texts, poems, recipe books, nursery rhymes, instructions, leaflets, traditional tales and fairy stories. </a:t>
            </a:r>
          </a:p>
          <a:p>
            <a:pPr marL="457200" indent="-457200" algn="l">
              <a:buFont typeface="Wingdings" panose="05000000000000000000" pitchFamily="2" charset="2"/>
              <a:buChar char="§"/>
            </a:pPr>
            <a:r>
              <a:rPr lang="en-GB" sz="3000" dirty="0">
                <a:latin typeface="Sassoon Infant Std" panose="020B0503020103030203" pitchFamily="34" charset="0"/>
              </a:rPr>
              <a:t>By the end of Year 1, children are expected to:</a:t>
            </a:r>
          </a:p>
          <a:p>
            <a:pPr marL="914400" lvl="1" indent="-457200" algn="l">
              <a:buFont typeface="Wingdings" panose="05000000000000000000" pitchFamily="2" charset="2"/>
              <a:buChar char="ü"/>
            </a:pPr>
            <a:r>
              <a:rPr lang="en-GB" sz="2800" dirty="0">
                <a:latin typeface="Sassoon Infant Std" panose="020B0503020103030203" pitchFamily="34" charset="0"/>
              </a:rPr>
              <a:t>Listen to and discuss a wide range of stories, poems and non-fiction texts at a level beyond that which they can read independently. </a:t>
            </a:r>
          </a:p>
          <a:p>
            <a:pPr marL="914400" lvl="1" indent="-457200" algn="l">
              <a:buFont typeface="Wingdings" panose="05000000000000000000" pitchFamily="2" charset="2"/>
              <a:buChar char="ü"/>
            </a:pPr>
            <a:r>
              <a:rPr lang="en-GB" sz="2800" dirty="0">
                <a:latin typeface="Sassoon Infant Std" panose="020B0503020103030203" pitchFamily="34" charset="0"/>
              </a:rPr>
              <a:t>Recognise and join in with predictable phrases – “Come on, say it with me”</a:t>
            </a:r>
          </a:p>
          <a:p>
            <a:pPr marL="914400" lvl="1" indent="-457200" algn="l">
              <a:buFont typeface="Wingdings" panose="05000000000000000000" pitchFamily="2" charset="2"/>
              <a:buChar char="ü"/>
            </a:pPr>
            <a:r>
              <a:rPr lang="en-GB" sz="2800" dirty="0">
                <a:latin typeface="Sassoon Infant Std" panose="020B0503020103030203" pitchFamily="34" charset="0"/>
              </a:rPr>
              <a:t>Become very familiar with key stories, traditional tales and fairy stories – retelling the main events of the story. </a:t>
            </a:r>
          </a:p>
          <a:p>
            <a:pPr marL="342900" indent="-342900" algn="l">
              <a:buFont typeface="Arial" panose="020B0604020202020204" pitchFamily="34" charset="0"/>
              <a:buChar char="•"/>
            </a:pPr>
            <a:r>
              <a:rPr lang="en-GB" sz="3200" dirty="0">
                <a:latin typeface="Sassoon Infant Std" panose="020B0503020103030203" pitchFamily="34" charset="0"/>
              </a:rPr>
              <a:t>Also encourage your child by ensuring they see you reading too! For both pleasure and during daily routines (recipes, instructions, signs, in the supermarket). </a:t>
            </a:r>
          </a:p>
          <a:p>
            <a:pPr marL="342900" indent="-342900" algn="l">
              <a:buFont typeface="Arial" panose="020B0604020202020204" pitchFamily="34" charset="0"/>
              <a:buChar char="•"/>
            </a:pPr>
            <a:r>
              <a:rPr lang="en-GB" sz="3200" dirty="0">
                <a:latin typeface="Sassoon Infant Std" panose="020B0503020103030203" pitchFamily="34" charset="0"/>
              </a:rPr>
              <a:t>You can tell the children have regular opportunities to  read and be read to as they experience new vocabulary which supports their writing too! </a:t>
            </a:r>
            <a:endParaRPr lang="en-GB" sz="3000" dirty="0">
              <a:solidFill>
                <a:srgbClr val="0070C0"/>
              </a:solidFill>
              <a:latin typeface="Centaur" panose="02030504050205020304" pitchFamily="18"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0315" t="13147" r="5935" b="11571"/>
          <a:stretch/>
        </p:blipFill>
        <p:spPr>
          <a:xfrm>
            <a:off x="10349429" y="1037370"/>
            <a:ext cx="1752791" cy="1231537"/>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9676" y="2718148"/>
            <a:ext cx="2149672" cy="1209384"/>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01224" y="4584526"/>
            <a:ext cx="2018124" cy="1345415"/>
          </a:xfrm>
          <a:prstGeom prst="rect">
            <a:avLst/>
          </a:prstGeom>
        </p:spPr>
      </p:pic>
    </p:spTree>
    <p:extLst>
      <p:ext uri="{BB962C8B-B14F-4D97-AF65-F5344CB8AC3E}">
        <p14:creationId xmlns:p14="http://schemas.microsoft.com/office/powerpoint/2010/main" val="2954393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371" y="592476"/>
            <a:ext cx="4543097" cy="1325563"/>
          </a:xfrm>
        </p:spPr>
        <p:txBody>
          <a:bodyPr>
            <a:normAutofit/>
          </a:bodyPr>
          <a:lstStyle/>
          <a:p>
            <a:endParaRPr lang="en-US" dirty="0">
              <a:ea typeface="Calibri Light"/>
              <a:cs typeface="Calibri Light"/>
            </a:endParaRPr>
          </a:p>
        </p:txBody>
      </p:sp>
      <p:sp>
        <p:nvSpPr>
          <p:cNvPr id="3" name="Content Placeholder 2"/>
          <p:cNvSpPr>
            <a:spLocks noGrp="1"/>
          </p:cNvSpPr>
          <p:nvPr>
            <p:ph idx="1"/>
          </p:nvPr>
        </p:nvSpPr>
        <p:spPr>
          <a:xfrm>
            <a:off x="721822" y="2424141"/>
            <a:ext cx="10515600" cy="4351338"/>
          </a:xfrm>
        </p:spPr>
        <p:txBody>
          <a:bodyPr/>
          <a:lstStyle/>
          <a:p>
            <a:r>
              <a:rPr lang="en-US" dirty="0">
                <a:latin typeface="Sassoon Infant Std" panose="020B0503020103030203" pitchFamily="34" charset="0"/>
              </a:rPr>
              <a:t>‘Teach Your Monster to Read’ is an award-winning phonics and reading game </a:t>
            </a:r>
            <a:r>
              <a:rPr lang="en-GB" dirty="0">
                <a:latin typeface="Sassoon Infant Std" panose="020B0503020103030203" pitchFamily="34" charset="0"/>
              </a:rPr>
              <a:t>which helps children to master the key first stages of reading. </a:t>
            </a:r>
          </a:p>
          <a:p>
            <a:r>
              <a:rPr lang="en-GB" dirty="0">
                <a:latin typeface="Sassoon Infant Std" panose="020B0503020103030203" pitchFamily="34" charset="0"/>
              </a:rPr>
              <a:t>It’s </a:t>
            </a:r>
            <a:r>
              <a:rPr lang="en-GB" b="1" dirty="0">
                <a:latin typeface="Sassoon Infant Std" panose="020B0503020103030203" pitchFamily="34" charset="0"/>
              </a:rPr>
              <a:t>free to play on a PC and laptop</a:t>
            </a:r>
            <a:r>
              <a:rPr lang="en-GB" dirty="0">
                <a:latin typeface="Sassoon Infant Std" panose="020B0503020103030203" pitchFamily="34" charset="0"/>
              </a:rPr>
              <a:t>, or you can download the </a:t>
            </a:r>
            <a:r>
              <a:rPr lang="en-GB" i="1" dirty="0">
                <a:latin typeface="Sassoon Infant Std" panose="020B0503020103030203" pitchFamily="34" charset="0"/>
              </a:rPr>
              <a:t>Teach Your Monster to Read</a:t>
            </a:r>
            <a:r>
              <a:rPr lang="en-GB" dirty="0">
                <a:latin typeface="Sassoon Infant Std" panose="020B0503020103030203" pitchFamily="34" charset="0"/>
              </a:rPr>
              <a:t> app from the app store for phones and tablets.  We will let you know if we find out any dates when the app is free to download.   </a:t>
            </a:r>
          </a:p>
          <a:p>
            <a:r>
              <a:rPr lang="en-GB" dirty="0">
                <a:latin typeface="Sassoon Infant Std" panose="020B0503020103030203" pitchFamily="34" charset="0"/>
              </a:rPr>
              <a:t> Your child’s password card in glued inside the cover of their reading journal. </a:t>
            </a:r>
          </a:p>
          <a:p>
            <a:endParaRPr lang="en-GB" dirty="0"/>
          </a:p>
        </p:txBody>
      </p:sp>
      <p:pic>
        <p:nvPicPr>
          <p:cNvPr id="4" name="Picture 3"/>
          <p:cNvPicPr/>
          <p:nvPr/>
        </p:nvPicPr>
        <p:blipFill>
          <a:blip r:embed="rId2"/>
          <a:stretch>
            <a:fillRect/>
          </a:stretch>
        </p:blipFill>
        <p:spPr>
          <a:xfrm>
            <a:off x="4729353" y="365125"/>
            <a:ext cx="7368021" cy="1780267"/>
          </a:xfrm>
          <a:prstGeom prst="rect">
            <a:avLst/>
          </a:prstGeom>
        </p:spPr>
      </p:pic>
    </p:spTree>
    <p:extLst>
      <p:ext uri="{BB962C8B-B14F-4D97-AF65-F5344CB8AC3E}">
        <p14:creationId xmlns:p14="http://schemas.microsoft.com/office/powerpoint/2010/main" val="2714985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781050" y="361950"/>
            <a:ext cx="10515600" cy="9477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5000" b="1" dirty="0">
                <a:solidFill>
                  <a:schemeClr val="accent5">
                    <a:lumMod val="50000"/>
                  </a:schemeClr>
                </a:solidFill>
                <a:latin typeface="Sassoon Infant Std" panose="020B0503020103030203" pitchFamily="34" charset="0"/>
              </a:rPr>
              <a:t>More information</a:t>
            </a:r>
          </a:p>
        </p:txBody>
      </p:sp>
      <p:sp>
        <p:nvSpPr>
          <p:cNvPr id="8" name="Content Placeholder 2"/>
          <p:cNvSpPr txBox="1">
            <a:spLocks/>
          </p:cNvSpPr>
          <p:nvPr/>
        </p:nvSpPr>
        <p:spPr>
          <a:xfrm>
            <a:off x="426823" y="1510172"/>
            <a:ext cx="9096118" cy="51130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14400" lvl="1" indent="-457200" algn="l">
              <a:buFont typeface="Wingdings" panose="05000000000000000000" pitchFamily="2" charset="2"/>
              <a:buChar char="ü"/>
            </a:pPr>
            <a:endParaRPr lang="en-GB" sz="2600" dirty="0">
              <a:solidFill>
                <a:srgbClr val="0070C0"/>
              </a:solidFill>
              <a:latin typeface="Centaur" panose="02030504050205020304" pitchFamily="18" charset="0"/>
            </a:endParaRPr>
          </a:p>
          <a:p>
            <a:pPr marL="457200" indent="-457200" algn="l">
              <a:buFont typeface="Wingdings" panose="05000000000000000000" pitchFamily="2" charset="2"/>
              <a:buChar char="ü"/>
            </a:pPr>
            <a:endParaRPr lang="en-GB" sz="3000" dirty="0">
              <a:solidFill>
                <a:srgbClr val="0070C0"/>
              </a:solidFill>
              <a:latin typeface="Centaur" panose="02030504050205020304" pitchFamily="18" charset="0"/>
            </a:endParaRPr>
          </a:p>
        </p:txBody>
      </p:sp>
      <p:sp>
        <p:nvSpPr>
          <p:cNvPr id="3" name="Rectangle 2"/>
          <p:cNvSpPr/>
          <p:nvPr/>
        </p:nvSpPr>
        <p:spPr>
          <a:xfrm>
            <a:off x="914400" y="2096927"/>
            <a:ext cx="10000647" cy="3354765"/>
          </a:xfrm>
          <a:prstGeom prst="rect">
            <a:avLst/>
          </a:prstGeom>
        </p:spPr>
        <p:txBody>
          <a:bodyPr wrap="square">
            <a:spAutoFit/>
          </a:bodyPr>
          <a:lstStyle/>
          <a:p>
            <a:r>
              <a:rPr lang="en-GB" sz="3000" dirty="0">
                <a:latin typeface="Sassoon Infant Std" panose="020B0503020103030203" pitchFamily="34" charset="0"/>
              </a:rPr>
              <a:t>For further information and to find today’s presentation, please visit our website and select the Phonics and Reading page. Scroll down to the bottom where you will find lots of information about reading and phonics at Raglan.</a:t>
            </a:r>
          </a:p>
          <a:p>
            <a:endParaRPr lang="en-GB" sz="3000" dirty="0">
              <a:latin typeface="Sassoon Infant Std" panose="020B0503020103030203" pitchFamily="34" charset="0"/>
            </a:endParaRPr>
          </a:p>
          <a:p>
            <a:r>
              <a:rPr lang="en-GB" sz="3200" dirty="0">
                <a:latin typeface="Sassoon Infant Std" panose="020B0503020103030203" pitchFamily="34" charset="0"/>
                <a:cs typeface="Sabon Next LT" panose="02000500000000000000" pitchFamily="2" charset="0"/>
                <a:hlinkClick r:id="rId2"/>
              </a:rPr>
              <a:t>https://raglanprimary.school/phonics-reading/</a:t>
            </a:r>
            <a:endParaRPr lang="en-GB" sz="3200" dirty="0">
              <a:latin typeface="Sassoon Infant Std" panose="020B0503020103030203" pitchFamily="34" charset="0"/>
              <a:cs typeface="Sabon Next LT" panose="02000500000000000000" pitchFamily="2" charset="0"/>
            </a:endParaRPr>
          </a:p>
          <a:p>
            <a:endParaRPr lang="en-GB" sz="3000" dirty="0">
              <a:latin typeface="Sabon Next LT" panose="02000500000000000000" pitchFamily="2" charset="0"/>
              <a:cs typeface="Sabon Next LT" panose="02000500000000000000" pitchFamily="2" charset="0"/>
            </a:endParaRPr>
          </a:p>
        </p:txBody>
      </p:sp>
      <p:sp>
        <p:nvSpPr>
          <p:cNvPr id="9" name="Rectangle 8"/>
          <p:cNvSpPr/>
          <p:nvPr/>
        </p:nvSpPr>
        <p:spPr>
          <a:xfrm>
            <a:off x="8008218" y="854075"/>
            <a:ext cx="3952775" cy="553998"/>
          </a:xfrm>
          <a:prstGeom prst="rect">
            <a:avLst/>
          </a:prstGeom>
        </p:spPr>
        <p:txBody>
          <a:bodyPr wrap="square">
            <a:spAutoFit/>
          </a:bodyPr>
          <a:lstStyle/>
          <a:p>
            <a:pPr algn="ctr"/>
            <a:endParaRPr lang="en-GB" sz="3000" dirty="0">
              <a:latin typeface="Sassoon Infant Std" panose="020B0503020103030203" pitchFamily="34" charset="0"/>
            </a:endParaRPr>
          </a:p>
        </p:txBody>
      </p:sp>
    </p:spTree>
    <p:extLst>
      <p:ext uri="{BB962C8B-B14F-4D97-AF65-F5344CB8AC3E}">
        <p14:creationId xmlns:p14="http://schemas.microsoft.com/office/powerpoint/2010/main" val="19167958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8856" y="2432167"/>
            <a:ext cx="9864437" cy="947738"/>
          </a:xfrm>
          <a:noFill/>
        </p:spPr>
        <p:txBody>
          <a:bodyPr>
            <a:noAutofit/>
          </a:bodyPr>
          <a:lstStyle/>
          <a:p>
            <a:r>
              <a:rPr lang="en-GB" sz="5000" b="1" dirty="0">
                <a:solidFill>
                  <a:srgbClr val="002060"/>
                </a:solidFill>
                <a:latin typeface="Sassoon Infant Std" panose="020B0503020103030203" pitchFamily="34" charset="0"/>
                <a:ea typeface="Verdana" panose="020B0604030504040204" pitchFamily="34" charset="0"/>
                <a:cs typeface="Verdana" panose="020B0604030504040204" pitchFamily="34" charset="0"/>
              </a:rPr>
              <a:t>Thank you for coming. Please do come and speak to us if you have any questions.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45831" y="2781301"/>
            <a:ext cx="3465194" cy="4076699"/>
          </a:xfrm>
          <a:prstGeom prst="rect">
            <a:avLst/>
          </a:prstGeom>
        </p:spPr>
      </p:pic>
    </p:spTree>
    <p:extLst>
      <p:ext uri="{BB962C8B-B14F-4D97-AF65-F5344CB8AC3E}">
        <p14:creationId xmlns:p14="http://schemas.microsoft.com/office/powerpoint/2010/main" val="31285682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A6CE97B21069548A108BDEC5EE092DE" ma:contentTypeVersion="12" ma:contentTypeDescription="Create a new document." ma:contentTypeScope="" ma:versionID="36956b22c5b753db6863cd071cc87019">
  <xsd:schema xmlns:xsd="http://www.w3.org/2001/XMLSchema" xmlns:xs="http://www.w3.org/2001/XMLSchema" xmlns:p="http://schemas.microsoft.com/office/2006/metadata/properties" xmlns:ns2="5a6d41ea-4625-492f-bf17-08509ba3539e" xmlns:ns3="ec8bc328-0838-4f61-81ef-cbc73bbf8a7c" targetNamespace="http://schemas.microsoft.com/office/2006/metadata/properties" ma:root="true" ma:fieldsID="6a5cd892064c2a686c9b69168274876a" ns2:_="" ns3:_="">
    <xsd:import namespace="5a6d41ea-4625-492f-bf17-08509ba3539e"/>
    <xsd:import namespace="ec8bc328-0838-4f61-81ef-cbc73bbf8a7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6d41ea-4625-492f-bf17-08509ba353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85c8610-bd0d-469b-96c9-487e652a271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8bc328-0838-4f61-81ef-cbc73bbf8a7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8130a7f-9b4c-4fd0-bba4-97ad8631c33a}" ma:internalName="TaxCatchAll" ma:showField="CatchAllData" ma:web="ec8bc328-0838-4f61-81ef-cbc73bbf8a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a6d41ea-4625-492f-bf17-08509ba3539e">
      <Terms xmlns="http://schemas.microsoft.com/office/infopath/2007/PartnerControls"/>
    </lcf76f155ced4ddcb4097134ff3c332f>
    <TaxCatchAll xmlns="ec8bc328-0838-4f61-81ef-cbc73bbf8a7c" xsi:nil="true"/>
  </documentManagement>
</p:properties>
</file>

<file path=customXml/itemProps1.xml><?xml version="1.0" encoding="utf-8"?>
<ds:datastoreItem xmlns:ds="http://schemas.openxmlformats.org/officeDocument/2006/customXml" ds:itemID="{37F2D3DF-965A-46CD-B7E5-18EE8FA1A083}">
  <ds:schemaRefs>
    <ds:schemaRef ds:uri="http://schemas.microsoft.com/sharepoint/v3/contenttype/forms"/>
  </ds:schemaRefs>
</ds:datastoreItem>
</file>

<file path=customXml/itemProps2.xml><?xml version="1.0" encoding="utf-8"?>
<ds:datastoreItem xmlns:ds="http://schemas.openxmlformats.org/officeDocument/2006/customXml" ds:itemID="{DC6E33F5-737A-47BA-985D-808E19431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6d41ea-4625-492f-bf17-08509ba3539e"/>
    <ds:schemaRef ds:uri="ec8bc328-0838-4f61-81ef-cbc73bbf8a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A4DFFC-FE29-421A-9732-D8AA0AF81550}">
  <ds:schemaRefs>
    <ds:schemaRef ds:uri="http://purl.org/dc/dcmitype/"/>
    <ds:schemaRef ds:uri="http://purl.org/dc/terms/"/>
    <ds:schemaRef ds:uri="http://www.w3.org/XML/1998/namespace"/>
    <ds:schemaRef ds:uri="http://schemas.microsoft.com/office/2006/metadata/properties"/>
    <ds:schemaRef ds:uri="5a6d41ea-4625-492f-bf17-08509ba3539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ec8bc328-0838-4f61-81ef-cbc73bbf8a7c"/>
  </ds:schemaRefs>
</ds:datastoreItem>
</file>

<file path=docProps/app.xml><?xml version="1.0" encoding="utf-8"?>
<Properties xmlns="http://schemas.openxmlformats.org/officeDocument/2006/extended-properties" xmlns:vt="http://schemas.openxmlformats.org/officeDocument/2006/docPropsVTypes">
  <TotalTime>2421</TotalTime>
  <Words>2598</Words>
  <Application>Microsoft Office PowerPoint</Application>
  <PresentationFormat>Widescreen</PresentationFormat>
  <Paragraphs>384</Paragraphs>
  <Slides>47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Arial</vt:lpstr>
      <vt:lpstr>Calibri</vt:lpstr>
      <vt:lpstr>Calibri Light</vt:lpstr>
      <vt:lpstr>Centaur</vt:lpstr>
      <vt:lpstr>Comic Sans MS</vt:lpstr>
      <vt:lpstr>Sabon Next LT</vt:lpstr>
      <vt:lpstr>Sassoon Infant Std</vt:lpstr>
      <vt:lpstr>Wingdings</vt:lpstr>
      <vt:lpstr>Office Theme</vt:lpstr>
      <vt:lpstr>Phonics and Reading  in Year 1 </vt:lpstr>
      <vt:lpstr>Overview of the session… </vt:lpstr>
      <vt:lpstr>PowerPoint Presentation</vt:lpstr>
      <vt:lpstr>Why do we teach phonics?</vt:lpstr>
      <vt:lpstr>Why do we teach phonics?</vt:lpstr>
      <vt:lpstr>What caption do you think would go with this picture?</vt:lpstr>
      <vt:lpstr>What caption do you think would go with this picture?</vt:lpstr>
      <vt:lpstr>Phonics Terminology</vt:lpstr>
      <vt:lpstr>PowerPoint Presentation</vt:lpstr>
      <vt:lpstr>PowerPoint Presentation</vt:lpstr>
      <vt:lpstr>Digraph </vt:lpstr>
      <vt:lpstr>Trigraph </vt:lpstr>
      <vt:lpstr>PowerPoint Presentation</vt:lpstr>
      <vt:lpstr>PowerPoint Presentation</vt:lpstr>
      <vt:lpstr>PowerPoint Presentation</vt:lpstr>
      <vt:lpstr>Segmenting for Spelling</vt:lpstr>
      <vt:lpstr>Common Exception Words</vt:lpstr>
      <vt:lpstr>PowerPoint Presentation</vt:lpstr>
      <vt:lpstr>PowerPoint Presentation</vt:lpstr>
      <vt:lpstr>Images, Actions and Letter Formation</vt:lpstr>
      <vt:lpstr>Language Provision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Happens in Phonics Lessons? </vt:lpstr>
      <vt:lpstr>PowerPoint Presentation</vt:lpstr>
      <vt:lpstr>Year 1  Phonics Screening Check</vt:lpstr>
      <vt:lpstr>Example of the Phonics Screening Check</vt:lpstr>
      <vt:lpstr>Year 1 Phonics Screening Check</vt:lpstr>
      <vt:lpstr>Reading</vt:lpstr>
      <vt:lpstr>Reading in School</vt:lpstr>
      <vt:lpstr>Reading at Home</vt:lpstr>
      <vt:lpstr>Reading at Home – Colour banded reading books</vt:lpstr>
      <vt:lpstr>Home Reading Journal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coming. Please do come and speak to us if you have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in Year 1</dc:title>
  <dc:creator>Emily Hargrave</dc:creator>
  <cp:lastModifiedBy>Mrs Hardstone</cp:lastModifiedBy>
  <cp:revision>122</cp:revision>
  <dcterms:created xsi:type="dcterms:W3CDTF">2017-10-31T10:08:15Z</dcterms:created>
  <dcterms:modified xsi:type="dcterms:W3CDTF">2026-10-01T15:50:49Z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0x0101008A6CE97B21069548A108BDEC5EE092DE</vt:lpwstr>
  </property>
  <property fmtid="{D5CDD505-2E9C-101B-9397-08002B2CF9AE}" pid="3" name="Order">
    <vt:r8>481600</vt:r8>
  </property>
  <property fmtid="{D5CDD505-2E9C-101B-9397-08002B2CF9AE}" pid="4" name="MediaServiceImageTags">
    <vt:lpwstr/>
  </property>
</Properties>
</file>