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9" r:id="rId3"/>
    <p:sldId id="275" r:id="rId4"/>
    <p:sldId id="271" r:id="rId5"/>
    <p:sldId id="258" r:id="rId6"/>
    <p:sldId id="263" r:id="rId7"/>
    <p:sldId id="261" r:id="rId8"/>
    <p:sldId id="283" r:id="rId9"/>
    <p:sldId id="284" r:id="rId10"/>
    <p:sldId id="285" r:id="rId11"/>
    <p:sldId id="282" r:id="rId12"/>
    <p:sldId id="288" r:id="rId13"/>
    <p:sldId id="286" r:id="rId14"/>
    <p:sldId id="290" r:id="rId15"/>
    <p:sldId id="291"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6DB03-CF2C-272C-3B06-5F222186BAE9}" v="1" dt="2026-03-03T16:50:27.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Ingrey" userId="S::eingrey@raglan.bromley.sch.uk::cf31942d-183d-427d-8d04-714d9c0528a6" providerId="AD" clId="Web-{77F6DB03-CF2C-272C-3B06-5F222186BAE9}"/>
    <pc:docChg chg="modSld">
      <pc:chgData name="Mrs Ingrey" userId="S::eingrey@raglan.bromley.sch.uk::cf31942d-183d-427d-8d04-714d9c0528a6" providerId="AD" clId="Web-{77F6DB03-CF2C-272C-3B06-5F222186BAE9}" dt="2026-03-03T16:50:27.754" v="0" actId="20577"/>
      <pc:docMkLst>
        <pc:docMk/>
      </pc:docMkLst>
      <pc:sldChg chg="modSp">
        <pc:chgData name="Mrs Ingrey" userId="S::eingrey@raglan.bromley.sch.uk::cf31942d-183d-427d-8d04-714d9c0528a6" providerId="AD" clId="Web-{77F6DB03-CF2C-272C-3B06-5F222186BAE9}" dt="2026-03-03T16:50:27.754" v="0" actId="20577"/>
        <pc:sldMkLst>
          <pc:docMk/>
          <pc:sldMk cId="1309488019" sldId="256"/>
        </pc:sldMkLst>
        <pc:spChg chg="mod">
          <ac:chgData name="Mrs Ingrey" userId="S::eingrey@raglan.bromley.sch.uk::cf31942d-183d-427d-8d04-714d9c0528a6" providerId="AD" clId="Web-{77F6DB03-CF2C-272C-3B06-5F222186BAE9}" dt="2026-03-03T16:50:27.754" v="0" actId="20577"/>
          <ac:spMkLst>
            <pc:docMk/>
            <pc:sldMk cId="1309488019" sldId="256"/>
            <ac:spMk id="2" creationId="{00000000-0000-0000-0000-000000000000}"/>
          </ac:spMkLst>
        </pc:spChg>
      </pc:sldChg>
    </pc:docChg>
  </pc:docChgLst>
  <pc:docChgLst>
    <pc:chgData name="Mrs Ingrey" userId="S::eingrey@raglan.bromley.sch.uk::cf31942d-183d-427d-8d04-714d9c0528a6" providerId="AD" clId="Web-{7DB193F5-A830-7713-20B2-E51604663C9B}"/>
    <pc:docChg chg="modSld">
      <pc:chgData name="Mrs Ingrey" userId="S::eingrey@raglan.bromley.sch.uk::cf31942d-183d-427d-8d04-714d9c0528a6" providerId="AD" clId="Web-{7DB193F5-A830-7713-20B2-E51604663C9B}" dt="2026-02-26T15:18:58.539" v="9"/>
      <pc:docMkLst>
        <pc:docMk/>
      </pc:docMkLst>
      <pc:sldChg chg="modSp">
        <pc:chgData name="Mrs Ingrey" userId="S::eingrey@raglan.bromley.sch.uk::cf31942d-183d-427d-8d04-714d9c0528a6" providerId="AD" clId="Web-{7DB193F5-A830-7713-20B2-E51604663C9B}" dt="2026-02-26T15:18:58.539" v="9"/>
        <pc:sldMkLst>
          <pc:docMk/>
          <pc:sldMk cId="1309488019" sldId="256"/>
        </pc:sldMkLst>
        <pc:spChg chg="mod">
          <ac:chgData name="Mrs Ingrey" userId="S::eingrey@raglan.bromley.sch.uk::cf31942d-183d-427d-8d04-714d9c0528a6" providerId="AD" clId="Web-{7DB193F5-A830-7713-20B2-E51604663C9B}" dt="2026-02-26T15:18:21.505" v="2" actId="20577"/>
          <ac:spMkLst>
            <pc:docMk/>
            <pc:sldMk cId="1309488019" sldId="256"/>
            <ac:spMk id="2" creationId="{00000000-0000-0000-0000-000000000000}"/>
          </ac:spMkLst>
        </pc:spChg>
        <pc:spChg chg="mod">
          <ac:chgData name="Mrs Ingrey" userId="S::eingrey@raglan.bromley.sch.uk::cf31942d-183d-427d-8d04-714d9c0528a6" providerId="AD" clId="Web-{7DB193F5-A830-7713-20B2-E51604663C9B}" dt="2026-02-26T15:18:48.866" v="7" actId="1076"/>
          <ac:spMkLst>
            <pc:docMk/>
            <pc:sldMk cId="1309488019" sldId="256"/>
            <ac:spMk id="3" creationId="{00000000-0000-0000-0000-000000000000}"/>
          </ac:spMkLst>
        </pc:spChg>
        <pc:picChg chg="mod modCrop">
          <ac:chgData name="Mrs Ingrey" userId="S::eingrey@raglan.bromley.sch.uk::cf31942d-183d-427d-8d04-714d9c0528a6" providerId="AD" clId="Web-{7DB193F5-A830-7713-20B2-E51604663C9B}" dt="2026-02-26T15:18:58.539" v="9"/>
          <ac:picMkLst>
            <pc:docMk/>
            <pc:sldMk cId="1309488019" sldId="256"/>
            <ac:picMk id="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6B9FE5-67D8-4D4B-A5E8-E242CB89D2D6}"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267583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6B9FE5-67D8-4D4B-A5E8-E242CB89D2D6}"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315387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6B9FE5-67D8-4D4B-A5E8-E242CB89D2D6}"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E404A-7829-4AD4-9E02-4B2F37C1FCE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479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6B9FE5-67D8-4D4B-A5E8-E242CB89D2D6}"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357758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6B9FE5-67D8-4D4B-A5E8-E242CB89D2D6}"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E404A-7829-4AD4-9E02-4B2F37C1FCE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391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6B9FE5-67D8-4D4B-A5E8-E242CB89D2D6}"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27237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B9FE5-67D8-4D4B-A5E8-E242CB89D2D6}"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1906728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B9FE5-67D8-4D4B-A5E8-E242CB89D2D6}"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328144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B9FE5-67D8-4D4B-A5E8-E242CB89D2D6}"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20779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6B9FE5-67D8-4D4B-A5E8-E242CB89D2D6}"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320957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6B9FE5-67D8-4D4B-A5E8-E242CB89D2D6}" type="datetimeFigureOut">
              <a:rPr lang="en-GB" smtClean="0"/>
              <a:t>19/03/2026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37982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6B9FE5-67D8-4D4B-A5E8-E242CB89D2D6}" type="datetimeFigureOut">
              <a:rPr lang="en-GB" smtClean="0"/>
              <a:t>19/03/2026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332799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6B9FE5-67D8-4D4B-A5E8-E242CB89D2D6}" type="datetimeFigureOut">
              <a:rPr lang="en-GB" smtClean="0"/>
              <a:t>19/03/2026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426220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B9FE5-67D8-4D4B-A5E8-E242CB89D2D6}" type="datetimeFigureOut">
              <a:rPr lang="en-GB" smtClean="0"/>
              <a:t>19/03/2026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137186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6B9FE5-67D8-4D4B-A5E8-E242CB89D2D6}" type="datetimeFigureOut">
              <a:rPr lang="en-GB" smtClean="0"/>
              <a:t>19/03/2026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E404A-7829-4AD4-9E02-4B2F37C1FCED}" type="slidenum">
              <a:rPr lang="en-GB" smtClean="0"/>
              <a:t>‹#›</a:t>
            </a:fld>
            <a:endParaRPr lang="en-GB"/>
          </a:p>
        </p:txBody>
      </p:sp>
    </p:spTree>
    <p:extLst>
      <p:ext uri="{BB962C8B-B14F-4D97-AF65-F5344CB8AC3E}">
        <p14:creationId xmlns:p14="http://schemas.microsoft.com/office/powerpoint/2010/main" val="57742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E404A-7829-4AD4-9E02-4B2F37C1FCED}" type="slidenum">
              <a:rPr lang="en-GB" smtClean="0"/>
              <a:t>‹#›</a:t>
            </a:fld>
            <a:endParaRPr lang="en-GB"/>
          </a:p>
        </p:txBody>
      </p:sp>
      <p:sp>
        <p:nvSpPr>
          <p:cNvPr id="5" name="Date Placeholder 4"/>
          <p:cNvSpPr>
            <a:spLocks noGrp="1"/>
          </p:cNvSpPr>
          <p:nvPr>
            <p:ph type="dt" sz="half" idx="10"/>
          </p:nvPr>
        </p:nvSpPr>
        <p:spPr/>
        <p:txBody>
          <a:bodyPr/>
          <a:lstStyle/>
          <a:p>
            <a:fld id="{7C6B9FE5-67D8-4D4B-A5E8-E242CB89D2D6}" type="datetimeFigureOut">
              <a:rPr lang="en-GB" smtClean="0"/>
              <a:t>19/03/2026</a:t>
            </a:fld>
            <a:endParaRPr lang="en-GB"/>
          </a:p>
        </p:txBody>
      </p:sp>
    </p:spTree>
    <p:extLst>
      <p:ext uri="{BB962C8B-B14F-4D97-AF65-F5344CB8AC3E}">
        <p14:creationId xmlns:p14="http://schemas.microsoft.com/office/powerpoint/2010/main" val="197592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6B9FE5-67D8-4D4B-A5E8-E242CB89D2D6}" type="datetimeFigureOut">
              <a:rPr lang="en-GB" smtClean="0"/>
              <a:t>19/03/2026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6E404A-7829-4AD4-9E02-4B2F37C1FCED}" type="slidenum">
              <a:rPr lang="en-GB" smtClean="0"/>
              <a:t>‹#›</a:t>
            </a:fld>
            <a:endParaRPr lang="en-GB"/>
          </a:p>
        </p:txBody>
      </p:sp>
    </p:spTree>
    <p:extLst>
      <p:ext uri="{BB962C8B-B14F-4D97-AF65-F5344CB8AC3E}">
        <p14:creationId xmlns:p14="http://schemas.microsoft.com/office/powerpoint/2010/main" val="8914215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263" y="3822916"/>
            <a:ext cx="7766936" cy="1646302"/>
          </a:xfrm>
        </p:spPr>
        <p:txBody>
          <a:bodyPr/>
          <a:lstStyle/>
          <a:p>
            <a:pPr algn="ctr"/>
            <a:r>
              <a:rPr lang="en-GB" dirty="0">
                <a:latin typeface="Sassoon Infant Std" panose="020B0503020103030203" pitchFamily="34" charset="0"/>
              </a:rPr>
              <a:t>Strong Foundations in the First Years of School   </a:t>
            </a:r>
            <a:br>
              <a:rPr lang="en-GB" dirty="0">
                <a:latin typeface="Sassoon Infant Std" panose="020B0503020103030203" pitchFamily="34" charset="0"/>
              </a:rPr>
            </a:br>
            <a:endParaRPr lang="en-GB" sz="4000" dirty="0">
              <a:latin typeface="Sassoon Infant Std" panose="020B0503020103030203" pitchFamily="34" charset="0"/>
            </a:endParaRPr>
          </a:p>
        </p:txBody>
      </p:sp>
      <p:pic>
        <p:nvPicPr>
          <p:cNvPr id="4" name="Picture 3"/>
          <p:cNvPicPr>
            <a:picLocks noChangeAspect="1"/>
          </p:cNvPicPr>
          <p:nvPr/>
        </p:nvPicPr>
        <p:blipFill>
          <a:blip r:embed="rId2"/>
          <a:srcRect r="3663"/>
          <a:stretch>
            <a:fillRect/>
          </a:stretch>
        </p:blipFill>
        <p:spPr>
          <a:xfrm>
            <a:off x="4291792" y="350028"/>
            <a:ext cx="2413179" cy="2607410"/>
          </a:xfrm>
          <a:prstGeom prst="rect">
            <a:avLst/>
          </a:prstGeom>
        </p:spPr>
      </p:pic>
    </p:spTree>
    <p:extLst>
      <p:ext uri="{BB962C8B-B14F-4D97-AF65-F5344CB8AC3E}">
        <p14:creationId xmlns:p14="http://schemas.microsoft.com/office/powerpoint/2010/main" val="130948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250" y="547687"/>
            <a:ext cx="11239500" cy="5762625"/>
          </a:xfrm>
          <a:prstGeom prst="rect">
            <a:avLst/>
          </a:prstGeom>
        </p:spPr>
      </p:pic>
    </p:spTree>
    <p:extLst>
      <p:ext uri="{BB962C8B-B14F-4D97-AF65-F5344CB8AC3E}">
        <p14:creationId xmlns:p14="http://schemas.microsoft.com/office/powerpoint/2010/main" val="284523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 Infant Std" panose="020B0503020103030203" pitchFamily="34" charset="0"/>
              </a:rPr>
              <a:t>Complexity of the writing task</a:t>
            </a:r>
            <a:endParaRPr lang="en-GB" dirty="0">
              <a:latin typeface="Sassoon Infant Std" panose="020B0503020103030203" pitchFamily="34" charset="0"/>
            </a:endParaRPr>
          </a:p>
        </p:txBody>
      </p:sp>
      <p:sp>
        <p:nvSpPr>
          <p:cNvPr id="3" name="Content Placeholder 2"/>
          <p:cNvSpPr>
            <a:spLocks noGrp="1"/>
          </p:cNvSpPr>
          <p:nvPr>
            <p:ph idx="1"/>
          </p:nvPr>
        </p:nvSpPr>
        <p:spPr>
          <a:xfrm>
            <a:off x="677334" y="1625012"/>
            <a:ext cx="8596668" cy="3880773"/>
          </a:xfrm>
        </p:spPr>
        <p:txBody>
          <a:bodyPr>
            <a:normAutofit fontScale="92500" lnSpcReduction="10000"/>
          </a:bodyPr>
          <a:lstStyle/>
          <a:p>
            <a:r>
              <a:rPr lang="en-GB" b="1" dirty="0">
                <a:latin typeface="Sassoon Infant Std" panose="020B0503020103030203" pitchFamily="34" charset="0"/>
              </a:rPr>
              <a:t>English and literacy curriculums, more than mathematics, tend to introduce complex tasks too early. Therefore, children do not learn foundational knowledge </a:t>
            </a:r>
            <a:r>
              <a:rPr lang="en-GB" b="1" dirty="0" smtClean="0">
                <a:latin typeface="Sassoon Infant Std" panose="020B0503020103030203" pitchFamily="34" charset="0"/>
              </a:rPr>
              <a:t>properly. </a:t>
            </a:r>
          </a:p>
          <a:p>
            <a:r>
              <a:rPr lang="en-GB" dirty="0" smtClean="0">
                <a:latin typeface="Sassoon Infant Std" panose="020B0503020103030203" pitchFamily="34" charset="0"/>
              </a:rPr>
              <a:t>“</a:t>
            </a:r>
            <a:r>
              <a:rPr lang="en-GB" dirty="0">
                <a:latin typeface="Sassoon Infant Std" panose="020B0503020103030203" pitchFamily="34" charset="0"/>
              </a:rPr>
              <a:t>Practice makes permanent.”</a:t>
            </a:r>
          </a:p>
          <a:p>
            <a:r>
              <a:rPr lang="en-GB" dirty="0" smtClean="0">
                <a:latin typeface="Sassoon Infant Std" panose="020B0503020103030203" pitchFamily="34" charset="0"/>
              </a:rPr>
              <a:t>Sentence focus not a genre focus.</a:t>
            </a:r>
          </a:p>
          <a:p>
            <a:r>
              <a:rPr lang="en-GB" dirty="0" smtClean="0">
                <a:latin typeface="Sassoon Infant Std" panose="020B0503020103030203" pitchFamily="34" charset="0"/>
              </a:rPr>
              <a:t>Break down the writing task to specific sentence goals.</a:t>
            </a:r>
          </a:p>
          <a:p>
            <a:r>
              <a:rPr lang="en-GB" dirty="0" smtClean="0">
                <a:latin typeface="Sassoon Infant Std" panose="020B0503020103030203" pitchFamily="34" charset="0"/>
              </a:rPr>
              <a:t>Chunk the writing inputs/teacher modelling so the children only have to think of 1 or 2 sentences at a time. </a:t>
            </a:r>
          </a:p>
          <a:p>
            <a:r>
              <a:rPr lang="en-GB" dirty="0" smtClean="0">
                <a:latin typeface="Sassoon Infant Std" panose="020B0503020103030203" pitchFamily="34" charset="0"/>
              </a:rPr>
              <a:t>Less is more </a:t>
            </a:r>
          </a:p>
          <a:p>
            <a:r>
              <a:rPr lang="en-GB" dirty="0" smtClean="0">
                <a:latin typeface="Sassoon Infant Std" panose="020B0503020103030203" pitchFamily="34" charset="0"/>
              </a:rPr>
              <a:t>Ensure there are not too many WELLs – what skill do you want to focus on? </a:t>
            </a:r>
          </a:p>
          <a:p>
            <a:r>
              <a:rPr lang="en-GB" dirty="0">
                <a:latin typeface="Sassoon Infant Std" panose="020B0503020103030203" pitchFamily="34" charset="0"/>
              </a:rPr>
              <a:t>“As fast as possible but as slow as needed.” </a:t>
            </a:r>
          </a:p>
          <a:p>
            <a:r>
              <a:rPr lang="en-GB" dirty="0" smtClean="0">
                <a:latin typeface="Sassoon Infant Std" panose="020B0503020103030203" pitchFamily="34" charset="0"/>
              </a:rPr>
              <a:t>Ensure time for oral composition and rehearsal. </a:t>
            </a:r>
          </a:p>
          <a:p>
            <a:endParaRPr lang="en-GB" dirty="0">
              <a:latin typeface="Sassoon Infant Std" panose="020B0503020103030203" pitchFamily="34" charset="0"/>
            </a:endParaRPr>
          </a:p>
        </p:txBody>
      </p:sp>
    </p:spTree>
    <p:extLst>
      <p:ext uri="{BB962C8B-B14F-4D97-AF65-F5344CB8AC3E}">
        <p14:creationId xmlns:p14="http://schemas.microsoft.com/office/powerpoint/2010/main" val="2517293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936562" y="1544096"/>
            <a:ext cx="2246630" cy="2519680"/>
          </a:xfrm>
          <a:prstGeom prst="rect">
            <a:avLst/>
          </a:prstGeom>
        </p:spPr>
      </p:pic>
      <p:pic>
        <p:nvPicPr>
          <p:cNvPr id="3" name="Picture 2"/>
          <p:cNvPicPr/>
          <p:nvPr/>
        </p:nvPicPr>
        <p:blipFill>
          <a:blip r:embed="rId3"/>
          <a:stretch>
            <a:fillRect/>
          </a:stretch>
        </p:blipFill>
        <p:spPr>
          <a:xfrm>
            <a:off x="1464714" y="1544096"/>
            <a:ext cx="1130935" cy="2519680"/>
          </a:xfrm>
          <a:prstGeom prst="rect">
            <a:avLst/>
          </a:prstGeom>
        </p:spPr>
      </p:pic>
      <p:pic>
        <p:nvPicPr>
          <p:cNvPr id="4" name="Picture 3" descr="C:\Users\eingrey\AppData\Local\Microsoft\Windows\INetCache\Content.Outlook\VLK17H03\20240226_221254.jpg"/>
          <p:cNvPicPr/>
          <p:nvPr/>
        </p:nvPicPr>
        <p:blipFill rotWithShape="1">
          <a:blip r:embed="rId4" cstate="print">
            <a:extLst>
              <a:ext uri="{28A0092B-C50C-407E-A947-70E740481C1C}">
                <a14:useLocalDpi xmlns:a14="http://schemas.microsoft.com/office/drawing/2010/main" val="0"/>
              </a:ext>
            </a:extLst>
          </a:blip>
          <a:srcRect l="49235" t="39310" r="32478" b="5423"/>
          <a:stretch/>
        </p:blipFill>
        <p:spPr bwMode="auto">
          <a:xfrm rot="5400000">
            <a:off x="5441704" y="3803139"/>
            <a:ext cx="1439545" cy="2449830"/>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5"/>
          <a:stretch>
            <a:fillRect/>
          </a:stretch>
        </p:blipFill>
        <p:spPr>
          <a:xfrm>
            <a:off x="1117975" y="4205201"/>
            <a:ext cx="2165553" cy="2372453"/>
          </a:xfrm>
          <a:prstGeom prst="rect">
            <a:avLst/>
          </a:prstGeom>
        </p:spPr>
      </p:pic>
      <p:sp>
        <p:nvSpPr>
          <p:cNvPr id="6" name="Title 1"/>
          <p:cNvSpPr txBox="1">
            <a:spLocks/>
          </p:cNvSpPr>
          <p:nvPr/>
        </p:nvSpPr>
        <p:spPr>
          <a:xfrm>
            <a:off x="638227" y="81871"/>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000" dirty="0" smtClean="0">
                <a:latin typeface="Sassoon Infant Std" panose="020B0503020103030203" pitchFamily="34" charset="0"/>
              </a:rPr>
              <a:t>Lesson 1: To write sentences using conjunctions</a:t>
            </a:r>
          </a:p>
          <a:p>
            <a:r>
              <a:rPr lang="en-GB" sz="3000" dirty="0" smtClean="0">
                <a:latin typeface="Sassoon Infant Std" panose="020B0503020103030203" pitchFamily="34" charset="0"/>
              </a:rPr>
              <a:t>1 Sentence for each picture. </a:t>
            </a:r>
            <a:endParaRPr lang="en-GB" sz="3000" dirty="0">
              <a:latin typeface="Sassoon Infant Std" panose="020B0503020103030203" pitchFamily="34" charset="0"/>
            </a:endParaRPr>
          </a:p>
        </p:txBody>
      </p:sp>
    </p:spTree>
    <p:extLst>
      <p:ext uri="{BB962C8B-B14F-4D97-AF65-F5344CB8AC3E}">
        <p14:creationId xmlns:p14="http://schemas.microsoft.com/office/powerpoint/2010/main" val="198947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10844" y="3176293"/>
            <a:ext cx="5710844" cy="3652284"/>
          </a:xfrm>
          <a:prstGeom prst="rect">
            <a:avLst/>
          </a:prstGeom>
        </p:spPr>
      </p:pic>
      <p:pic>
        <p:nvPicPr>
          <p:cNvPr id="2" name="Picture 1"/>
          <p:cNvPicPr>
            <a:picLocks noChangeAspect="1"/>
          </p:cNvPicPr>
          <p:nvPr/>
        </p:nvPicPr>
        <p:blipFill>
          <a:blip r:embed="rId3"/>
          <a:stretch>
            <a:fillRect/>
          </a:stretch>
        </p:blipFill>
        <p:spPr>
          <a:xfrm>
            <a:off x="157942" y="1893122"/>
            <a:ext cx="5785658" cy="3382057"/>
          </a:xfrm>
          <a:prstGeom prst="rect">
            <a:avLst/>
          </a:prstGeom>
        </p:spPr>
      </p:pic>
      <p:sp>
        <p:nvSpPr>
          <p:cNvPr id="4" name="Title 1"/>
          <p:cNvSpPr txBox="1">
            <a:spLocks/>
          </p:cNvSpPr>
          <p:nvPr/>
        </p:nvSpPr>
        <p:spPr>
          <a:xfrm>
            <a:off x="639426" y="181624"/>
            <a:ext cx="9019963"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000" dirty="0" smtClean="0">
                <a:latin typeface="Sassoon Infant Std" panose="020B0503020103030203" pitchFamily="34" charset="0"/>
              </a:rPr>
              <a:t>Lesson 2: To write sentences in the first person</a:t>
            </a:r>
          </a:p>
          <a:p>
            <a:r>
              <a:rPr lang="en-GB" sz="3000" dirty="0" smtClean="0">
                <a:latin typeface="Sassoon Infant Std" panose="020B0503020103030203" pitchFamily="34" charset="0"/>
              </a:rPr>
              <a:t>1 Sentence for each thought bubble. </a:t>
            </a:r>
            <a:endParaRPr lang="en-GB" sz="3000" dirty="0">
              <a:latin typeface="Sassoon Infant Std" panose="020B0503020103030203" pitchFamily="34" charset="0"/>
            </a:endParaRPr>
          </a:p>
        </p:txBody>
      </p:sp>
    </p:spTree>
    <p:extLst>
      <p:ext uri="{BB962C8B-B14F-4D97-AF65-F5344CB8AC3E}">
        <p14:creationId xmlns:p14="http://schemas.microsoft.com/office/powerpoint/2010/main" val="37103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126288" y="3464336"/>
            <a:ext cx="1130935" cy="2519680"/>
          </a:xfrm>
          <a:prstGeom prst="rect">
            <a:avLst/>
          </a:prstGeom>
        </p:spPr>
      </p:pic>
      <p:pic>
        <p:nvPicPr>
          <p:cNvPr id="5" name="Picture 4"/>
          <p:cNvPicPr>
            <a:picLocks noChangeAspect="1"/>
          </p:cNvPicPr>
          <p:nvPr/>
        </p:nvPicPr>
        <p:blipFill>
          <a:blip r:embed="rId3"/>
          <a:stretch>
            <a:fillRect/>
          </a:stretch>
        </p:blipFill>
        <p:spPr>
          <a:xfrm>
            <a:off x="5980920" y="3464336"/>
            <a:ext cx="2165553" cy="2372453"/>
          </a:xfrm>
          <a:prstGeom prst="rect">
            <a:avLst/>
          </a:prstGeom>
        </p:spPr>
      </p:pic>
      <p:sp>
        <p:nvSpPr>
          <p:cNvPr id="6" name="Title 1"/>
          <p:cNvSpPr txBox="1">
            <a:spLocks/>
          </p:cNvSpPr>
          <p:nvPr/>
        </p:nvSpPr>
        <p:spPr>
          <a:xfrm>
            <a:off x="638227" y="81871"/>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000" dirty="0" smtClean="0">
                <a:latin typeface="Sassoon Infant Std" panose="020B0503020103030203" pitchFamily="34" charset="0"/>
              </a:rPr>
              <a:t>Lesson 3: To write in the first person as Daisy</a:t>
            </a:r>
          </a:p>
          <a:p>
            <a:r>
              <a:rPr lang="en-GB" sz="3000" dirty="0" smtClean="0">
                <a:latin typeface="Sassoon Infant Std" panose="020B0503020103030203" pitchFamily="34" charset="0"/>
              </a:rPr>
              <a:t>2 sentences for each picture/event.</a:t>
            </a:r>
          </a:p>
          <a:p>
            <a:pPr marL="457200" indent="-457200">
              <a:buFont typeface="Arial" panose="020B0604020202020204" pitchFamily="34" charset="0"/>
              <a:buChar char="•"/>
            </a:pPr>
            <a:r>
              <a:rPr lang="en-GB" sz="3000" dirty="0" smtClean="0">
                <a:latin typeface="Sassoon Infant Std" panose="020B0503020103030203" pitchFamily="34" charset="0"/>
              </a:rPr>
              <a:t>1 sentence explaining what I did</a:t>
            </a:r>
          </a:p>
          <a:p>
            <a:pPr marL="457200" indent="-457200">
              <a:buFont typeface="Arial" panose="020B0604020202020204" pitchFamily="34" charset="0"/>
              <a:buChar char="•"/>
            </a:pPr>
            <a:r>
              <a:rPr lang="en-GB" sz="3000" dirty="0" smtClean="0">
                <a:latin typeface="Sassoon Infant Std" panose="020B0503020103030203" pitchFamily="34" charset="0"/>
              </a:rPr>
              <a:t>1 sentence explaining how I felt</a:t>
            </a:r>
          </a:p>
          <a:p>
            <a:r>
              <a:rPr lang="en-GB" sz="3000" dirty="0" smtClean="0">
                <a:latin typeface="Sassoon Infant Std" panose="020B0503020103030203" pitchFamily="34" charset="0"/>
              </a:rPr>
              <a:t>Chunk the input for each picture/event.</a:t>
            </a:r>
            <a:endParaRPr lang="en-GB" sz="3000" dirty="0">
              <a:latin typeface="Sassoon Infant Std" panose="020B0503020103030203" pitchFamily="34" charset="0"/>
            </a:endParaRPr>
          </a:p>
        </p:txBody>
      </p:sp>
    </p:spTree>
    <p:extLst>
      <p:ext uri="{BB962C8B-B14F-4D97-AF65-F5344CB8AC3E}">
        <p14:creationId xmlns:p14="http://schemas.microsoft.com/office/powerpoint/2010/main" val="2804834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840132" y="3086939"/>
            <a:ext cx="2246630" cy="2519680"/>
          </a:xfrm>
          <a:prstGeom prst="rect">
            <a:avLst/>
          </a:prstGeom>
        </p:spPr>
      </p:pic>
      <p:pic>
        <p:nvPicPr>
          <p:cNvPr id="4" name="Picture 3" descr="C:\Users\eingrey\AppData\Local\Microsoft\Windows\INetCache\Content.Outlook\VLK17H03\20240226_221254.jpg"/>
          <p:cNvPicPr/>
          <p:nvPr/>
        </p:nvPicPr>
        <p:blipFill rotWithShape="1">
          <a:blip r:embed="rId3" cstate="print">
            <a:extLst>
              <a:ext uri="{28A0092B-C50C-407E-A947-70E740481C1C}">
                <a14:useLocalDpi xmlns:a14="http://schemas.microsoft.com/office/drawing/2010/main" val="0"/>
              </a:ext>
            </a:extLst>
          </a:blip>
          <a:srcRect l="49235" t="39310" r="32478" b="5423"/>
          <a:stretch/>
        </p:blipFill>
        <p:spPr bwMode="auto">
          <a:xfrm rot="5400000">
            <a:off x="5842463" y="2772729"/>
            <a:ext cx="1439545" cy="2449830"/>
          </a:xfrm>
          <a:prstGeom prst="rect">
            <a:avLst/>
          </a:prstGeom>
          <a:noFill/>
          <a:ln>
            <a:noFill/>
          </a:ln>
          <a:extLst>
            <a:ext uri="{53640926-AAD7-44D8-BBD7-CCE9431645EC}">
              <a14:shadowObscured xmlns:a14="http://schemas.microsoft.com/office/drawing/2010/main"/>
            </a:ext>
          </a:extLst>
        </p:spPr>
      </p:pic>
      <p:sp>
        <p:nvSpPr>
          <p:cNvPr id="6" name="Title 1"/>
          <p:cNvSpPr txBox="1">
            <a:spLocks/>
          </p:cNvSpPr>
          <p:nvPr/>
        </p:nvSpPr>
        <p:spPr>
          <a:xfrm>
            <a:off x="638227" y="81871"/>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000" dirty="0">
                <a:latin typeface="Sassoon Infant Std" panose="020B0503020103030203" pitchFamily="34" charset="0"/>
              </a:rPr>
              <a:t>Lesson 3: To write in the first person as Daisy</a:t>
            </a:r>
          </a:p>
          <a:p>
            <a:r>
              <a:rPr lang="en-GB" sz="3000" dirty="0">
                <a:latin typeface="Sassoon Infant Std" panose="020B0503020103030203" pitchFamily="34" charset="0"/>
              </a:rPr>
              <a:t>2 sentences for each picture/event.</a:t>
            </a:r>
          </a:p>
          <a:p>
            <a:pPr marL="457200" indent="-457200">
              <a:buFont typeface="Arial" panose="020B0604020202020204" pitchFamily="34" charset="0"/>
              <a:buChar char="•"/>
            </a:pPr>
            <a:r>
              <a:rPr lang="en-GB" sz="3000" dirty="0">
                <a:latin typeface="Sassoon Infant Std" panose="020B0503020103030203" pitchFamily="34" charset="0"/>
              </a:rPr>
              <a:t>1 sentence explaining what I did</a:t>
            </a:r>
          </a:p>
          <a:p>
            <a:pPr marL="457200" indent="-457200">
              <a:buFont typeface="Arial" panose="020B0604020202020204" pitchFamily="34" charset="0"/>
              <a:buChar char="•"/>
            </a:pPr>
            <a:r>
              <a:rPr lang="en-GB" sz="3000" dirty="0">
                <a:latin typeface="Sassoon Infant Std" panose="020B0503020103030203" pitchFamily="34" charset="0"/>
              </a:rPr>
              <a:t>1 sentence explaining how I felt</a:t>
            </a:r>
          </a:p>
          <a:p>
            <a:r>
              <a:rPr lang="en-GB" sz="3000" dirty="0">
                <a:latin typeface="Sassoon Infant Std" panose="020B0503020103030203" pitchFamily="34" charset="0"/>
              </a:rPr>
              <a:t>Chunk the input for each picture/event.</a:t>
            </a:r>
          </a:p>
        </p:txBody>
      </p:sp>
    </p:spTree>
    <p:extLst>
      <p:ext uri="{BB962C8B-B14F-4D97-AF65-F5344CB8AC3E}">
        <p14:creationId xmlns:p14="http://schemas.microsoft.com/office/powerpoint/2010/main" val="298373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 Infant Std" panose="020B0503020103030203" pitchFamily="34" charset="0"/>
              </a:rPr>
              <a:t>Key things to remember:</a:t>
            </a:r>
            <a:endParaRPr lang="en-GB" dirty="0">
              <a:latin typeface="Sassoon Infant Std" panose="020B0503020103030203" pitchFamily="34" charset="0"/>
            </a:endParaRPr>
          </a:p>
        </p:txBody>
      </p:sp>
      <p:sp>
        <p:nvSpPr>
          <p:cNvPr id="3" name="Content Placeholder 2"/>
          <p:cNvSpPr>
            <a:spLocks noGrp="1"/>
          </p:cNvSpPr>
          <p:nvPr>
            <p:ph idx="1"/>
          </p:nvPr>
        </p:nvSpPr>
        <p:spPr>
          <a:xfrm>
            <a:off x="677334" y="1615512"/>
            <a:ext cx="8596668" cy="4585783"/>
          </a:xfrm>
        </p:spPr>
        <p:txBody>
          <a:bodyPr>
            <a:normAutofit lnSpcReduction="10000"/>
          </a:bodyPr>
          <a:lstStyle/>
          <a:p>
            <a:r>
              <a:rPr lang="en-GB" dirty="0">
                <a:latin typeface="Sassoon Infant Std" panose="020B0503020103030203" pitchFamily="34" charset="0"/>
              </a:rPr>
              <a:t>Foundational skills in writing:</a:t>
            </a:r>
          </a:p>
          <a:p>
            <a:pPr lvl="1"/>
            <a:r>
              <a:rPr lang="en-GB" dirty="0">
                <a:latin typeface="Sassoon Infant Std" panose="020B0503020103030203" pitchFamily="34" charset="0"/>
              </a:rPr>
              <a:t>Handwriting: Fine motor skills, gross motor skills, correct pencil grip (Nip, Flip, </a:t>
            </a:r>
            <a:r>
              <a:rPr lang="en-GB" dirty="0" smtClean="0">
                <a:latin typeface="Sassoon Infant Std" panose="020B0503020103030203" pitchFamily="34" charset="0"/>
              </a:rPr>
              <a:t>Grip), correct writing position </a:t>
            </a:r>
            <a:r>
              <a:rPr lang="en-GB" dirty="0">
                <a:latin typeface="Sassoon Infant Std" panose="020B0503020103030203" pitchFamily="34" charset="0"/>
              </a:rPr>
              <a:t>(Show me you are ready to write), letter and number formation.</a:t>
            </a:r>
          </a:p>
          <a:p>
            <a:pPr lvl="1"/>
            <a:r>
              <a:rPr lang="en-GB" dirty="0">
                <a:latin typeface="Sassoon Infant Std" panose="020B0503020103030203" pitchFamily="34" charset="0"/>
              </a:rPr>
              <a:t>Sentence composition: Oral composition and rehearsal (My turn, your turn.), a sentence needs a subject (who) and verb (what doing</a:t>
            </a:r>
            <a:r>
              <a:rPr lang="en-GB" dirty="0" smtClean="0">
                <a:latin typeface="Sassoon Infant Std" panose="020B0503020103030203" pitchFamily="34" charset="0"/>
              </a:rPr>
              <a:t>), using appropriate vocabulary (Say it better.)</a:t>
            </a:r>
            <a:endParaRPr lang="en-GB" dirty="0">
              <a:latin typeface="Sassoon Infant Std" panose="020B0503020103030203" pitchFamily="34" charset="0"/>
            </a:endParaRPr>
          </a:p>
          <a:p>
            <a:pPr lvl="1"/>
            <a:r>
              <a:rPr lang="en-GB" dirty="0">
                <a:latin typeface="Sassoon Infant Std" panose="020B0503020103030203" pitchFamily="34" charset="0"/>
              </a:rPr>
              <a:t>Spelling: Common exception words and using phonics/spelling knowledge to spell words. </a:t>
            </a:r>
          </a:p>
          <a:p>
            <a:pPr lvl="1"/>
            <a:r>
              <a:rPr lang="en-GB" dirty="0">
                <a:latin typeface="Sassoon Infant Std" panose="020B0503020103030203" pitchFamily="34" charset="0"/>
              </a:rPr>
              <a:t>Demarcation: Capital letters, finger spaces and full stops.</a:t>
            </a:r>
          </a:p>
          <a:p>
            <a:r>
              <a:rPr lang="en-GB" dirty="0" smtClean="0">
                <a:latin typeface="Sassoon Infant Std" panose="020B0503020103030203" pitchFamily="34" charset="0"/>
              </a:rPr>
              <a:t>All </a:t>
            </a:r>
            <a:r>
              <a:rPr lang="en-GB" dirty="0">
                <a:latin typeface="Sassoon Infant Std" panose="020B0503020103030203" pitchFamily="34" charset="0"/>
              </a:rPr>
              <a:t>adults are actively engaged.</a:t>
            </a:r>
          </a:p>
          <a:p>
            <a:r>
              <a:rPr lang="en-GB" dirty="0" smtClean="0">
                <a:latin typeface="Sassoon Infant Std" panose="020B0503020103030203" pitchFamily="34" charset="0"/>
              </a:rPr>
              <a:t>Writing tasks are not too complex and focus on the foundational skills</a:t>
            </a:r>
            <a:r>
              <a:rPr lang="en-GB" dirty="0">
                <a:latin typeface="Sassoon Infant Std" panose="020B0503020103030203" pitchFamily="34" charset="0"/>
              </a:rPr>
              <a:t> </a:t>
            </a:r>
            <a:r>
              <a:rPr lang="en-GB" dirty="0" smtClean="0">
                <a:latin typeface="Sassoon Infant Std" panose="020B0503020103030203" pitchFamily="34" charset="0"/>
              </a:rPr>
              <a:t>and sentence goals.</a:t>
            </a:r>
          </a:p>
          <a:p>
            <a:r>
              <a:rPr lang="en-GB" dirty="0">
                <a:latin typeface="Sassoon Infant Std" panose="020B0503020103030203" pitchFamily="34" charset="0"/>
              </a:rPr>
              <a:t>Responsive </a:t>
            </a:r>
            <a:r>
              <a:rPr lang="en-GB" dirty="0" smtClean="0">
                <a:latin typeface="Sassoon Infant Std" panose="020B0503020103030203" pitchFamily="34" charset="0"/>
              </a:rPr>
              <a:t>teaching: </a:t>
            </a:r>
            <a:r>
              <a:rPr lang="en-GB" dirty="0">
                <a:latin typeface="Sassoon Infant Std" panose="020B0503020103030203" pitchFamily="34" charset="0"/>
              </a:rPr>
              <a:t>meeting the children’s next steps and in the moment feedback. </a:t>
            </a:r>
          </a:p>
          <a:p>
            <a:r>
              <a:rPr lang="en-GB" dirty="0" smtClean="0">
                <a:latin typeface="Sassoon Infant Std" panose="020B0503020103030203" pitchFamily="34" charset="0"/>
              </a:rPr>
              <a:t>Opportunities for talk: developing and using appropriate vocabulary and oral composition.</a:t>
            </a:r>
          </a:p>
          <a:p>
            <a:r>
              <a:rPr lang="en-GB" dirty="0" smtClean="0">
                <a:latin typeface="Sassoon Infant Std" panose="020B0503020103030203" pitchFamily="34" charset="0"/>
              </a:rPr>
              <a:t>Ensure support is available but not too overwhelming. </a:t>
            </a:r>
          </a:p>
        </p:txBody>
      </p:sp>
    </p:spTree>
    <p:extLst>
      <p:ext uri="{BB962C8B-B14F-4D97-AF65-F5344CB8AC3E}">
        <p14:creationId xmlns:p14="http://schemas.microsoft.com/office/powerpoint/2010/main" val="116894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17714"/>
            <a:ext cx="8596668" cy="1320800"/>
          </a:xfrm>
        </p:spPr>
        <p:txBody>
          <a:bodyPr>
            <a:normAutofit fontScale="90000"/>
          </a:bodyPr>
          <a:lstStyle/>
          <a:p>
            <a:r>
              <a:rPr lang="en-GB" dirty="0" smtClean="0">
                <a:latin typeface="Sassoon Infant Std" panose="020B0503020103030203" pitchFamily="34" charset="0"/>
              </a:rPr>
              <a:t>What are the key findings of The strong foundations in the first years of school research?</a:t>
            </a:r>
            <a:endParaRPr lang="en-GB" dirty="0">
              <a:latin typeface="Sassoon Infant Std" panose="020B0503020103030203" pitchFamily="34" charset="0"/>
            </a:endParaRPr>
          </a:p>
        </p:txBody>
      </p:sp>
      <p:sp>
        <p:nvSpPr>
          <p:cNvPr id="3" name="Content Placeholder 2"/>
          <p:cNvSpPr>
            <a:spLocks noGrp="1"/>
          </p:cNvSpPr>
          <p:nvPr>
            <p:ph idx="1"/>
          </p:nvPr>
        </p:nvSpPr>
        <p:spPr>
          <a:xfrm>
            <a:off x="326571" y="1638075"/>
            <a:ext cx="9666515" cy="3880773"/>
          </a:xfrm>
        </p:spPr>
        <p:txBody>
          <a:bodyPr>
            <a:noAutofit/>
          </a:bodyPr>
          <a:lstStyle/>
          <a:p>
            <a:r>
              <a:rPr lang="en-GB" dirty="0">
                <a:latin typeface="Sassoon Infant Std" panose="020B0503020103030203" pitchFamily="34" charset="0"/>
              </a:rPr>
              <a:t>Some schools are not making sure that all children learn the foundational knowledge that they will need later. This makes it harder for children to learn at key stage 2</a:t>
            </a:r>
            <a:r>
              <a:rPr lang="en-GB" dirty="0" smtClean="0">
                <a:latin typeface="Sassoon Infant Std" panose="020B0503020103030203" pitchFamily="34" charset="0"/>
              </a:rPr>
              <a:t>.</a:t>
            </a:r>
          </a:p>
          <a:p>
            <a:r>
              <a:rPr lang="en-GB" dirty="0">
                <a:latin typeface="Sassoon Infant Std" panose="020B0503020103030203" pitchFamily="34" charset="0"/>
              </a:rPr>
              <a:t>Curriculums are often overloaded with activities that do not focus on helping children to build fluency in foundational knowledge and skills.</a:t>
            </a:r>
          </a:p>
          <a:p>
            <a:r>
              <a:rPr lang="en-GB" dirty="0">
                <a:latin typeface="Sassoon Infant Std" panose="020B0503020103030203" pitchFamily="34" charset="0"/>
              </a:rPr>
              <a:t>Schools do not always allocate enough time for children to practise what they have been taught so that they remember it.</a:t>
            </a:r>
          </a:p>
          <a:p>
            <a:r>
              <a:rPr lang="en-GB" dirty="0">
                <a:latin typeface="Sassoon Infant Std" panose="020B0503020103030203" pitchFamily="34" charset="0"/>
              </a:rPr>
              <a:t>Curriculums, particularly in some Reception classes, leave children’s learning too much to chance. When there is a choice about whether to take part, some children, often those who need the most teaching and practice, opt out</a:t>
            </a:r>
            <a:r>
              <a:rPr lang="en-GB" dirty="0" smtClean="0">
                <a:latin typeface="Sassoon Infant Std" panose="020B0503020103030203" pitchFamily="34" charset="0"/>
              </a:rPr>
              <a:t>.</a:t>
            </a:r>
          </a:p>
          <a:p>
            <a:r>
              <a:rPr lang="en-GB" dirty="0" smtClean="0">
                <a:latin typeface="Sassoon Infant Std" panose="020B0503020103030203" pitchFamily="34" charset="0"/>
              </a:rPr>
              <a:t>When </a:t>
            </a:r>
            <a:r>
              <a:rPr lang="en-GB" dirty="0">
                <a:latin typeface="Sassoon Infant Std" panose="020B0503020103030203" pitchFamily="34" charset="0"/>
              </a:rPr>
              <a:t>schools identify weaknesses in children’s knowledge, skills and behaviour, they do not always consider carefully enough how the curriculum or teaching approaches might need to be adapted to compensate</a:t>
            </a:r>
            <a:r>
              <a:rPr lang="en-GB" dirty="0" smtClean="0">
                <a:latin typeface="Sassoon Infant Std" panose="020B0503020103030203" pitchFamily="34" charset="0"/>
              </a:rPr>
              <a:t>.</a:t>
            </a:r>
          </a:p>
          <a:p>
            <a:r>
              <a:rPr lang="en-GB" dirty="0">
                <a:latin typeface="Sassoon Infant Std" panose="020B0503020103030203" pitchFamily="34" charset="0"/>
              </a:rPr>
              <a:t>Schools introduce complex reading and writing tasks too early. They do not give children enough teaching and practice for them to become fluent in foundational knowledge and skills, such as in handwriting and composing simple sentences. </a:t>
            </a:r>
          </a:p>
          <a:p>
            <a:endParaRPr lang="en-GB" dirty="0">
              <a:latin typeface="Sassoon Infant Std" panose="020B0503020103030203" pitchFamily="34" charset="0"/>
            </a:endParaRPr>
          </a:p>
        </p:txBody>
      </p:sp>
    </p:spTree>
    <p:extLst>
      <p:ext uri="{BB962C8B-B14F-4D97-AF65-F5344CB8AC3E}">
        <p14:creationId xmlns:p14="http://schemas.microsoft.com/office/powerpoint/2010/main" val="153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17714"/>
            <a:ext cx="8596668" cy="1320800"/>
          </a:xfrm>
        </p:spPr>
        <p:txBody>
          <a:bodyPr>
            <a:normAutofit fontScale="90000"/>
          </a:bodyPr>
          <a:lstStyle/>
          <a:p>
            <a:r>
              <a:rPr lang="en-GB" dirty="0" smtClean="0">
                <a:latin typeface="Sassoon Infant Std" panose="020B0503020103030203" pitchFamily="34" charset="0"/>
              </a:rPr>
              <a:t>What are the recommendations of The strong foundations in the first years of school research?</a:t>
            </a:r>
            <a:endParaRPr lang="en-GB" dirty="0">
              <a:latin typeface="Sassoon Infant Std" panose="020B0503020103030203" pitchFamily="34" charset="0"/>
            </a:endParaRPr>
          </a:p>
        </p:txBody>
      </p:sp>
      <p:sp>
        <p:nvSpPr>
          <p:cNvPr id="3" name="Content Placeholder 2"/>
          <p:cNvSpPr>
            <a:spLocks noGrp="1"/>
          </p:cNvSpPr>
          <p:nvPr>
            <p:ph idx="1"/>
          </p:nvPr>
        </p:nvSpPr>
        <p:spPr>
          <a:xfrm>
            <a:off x="326572" y="1638075"/>
            <a:ext cx="9196252" cy="3880773"/>
          </a:xfrm>
        </p:spPr>
        <p:txBody>
          <a:bodyPr>
            <a:noAutofit/>
          </a:bodyPr>
          <a:lstStyle/>
          <a:p>
            <a:pPr marL="0" indent="0">
              <a:buNone/>
            </a:pPr>
            <a:r>
              <a:rPr lang="en-GB" sz="1900" dirty="0" smtClean="0">
                <a:latin typeface="Sassoon Infant Std" panose="020B0503020103030203" pitchFamily="34" charset="0"/>
              </a:rPr>
              <a:t>Schools </a:t>
            </a:r>
            <a:r>
              <a:rPr lang="en-GB" sz="1900" dirty="0">
                <a:latin typeface="Sassoon Infant Std" panose="020B0503020103030203" pitchFamily="34" charset="0"/>
              </a:rPr>
              <a:t>should:</a:t>
            </a:r>
          </a:p>
          <a:p>
            <a:pPr lvl="0"/>
            <a:r>
              <a:rPr lang="en-GB" sz="1900" dirty="0">
                <a:latin typeface="Sassoon Infant Std" panose="020B0503020103030203" pitchFamily="34" charset="0"/>
              </a:rPr>
              <a:t>make sure that the curriculum clearly identifies the foundational knowledge and skills, as outlined in the EYFS and national curriculum, that children will need for later learning</a:t>
            </a:r>
          </a:p>
          <a:p>
            <a:pPr lvl="0"/>
            <a:r>
              <a:rPr lang="en-GB" sz="1900" dirty="0">
                <a:latin typeface="Sassoon Infant Std" panose="020B0503020103030203" pitchFamily="34" charset="0"/>
              </a:rPr>
              <a:t>give children sufficient high-quality opportunities to practise using foundational knowledge and skills so that they become </a:t>
            </a:r>
            <a:r>
              <a:rPr lang="en-GB" sz="1900" dirty="0" smtClean="0">
                <a:latin typeface="Sassoon Infant Std" panose="020B0503020103030203" pitchFamily="34" charset="0"/>
              </a:rPr>
              <a:t>fluent – “Practice makes permanent.”</a:t>
            </a:r>
            <a:endParaRPr lang="en-GB" sz="1900" dirty="0">
              <a:latin typeface="Sassoon Infant Std" panose="020B0503020103030203" pitchFamily="34" charset="0"/>
            </a:endParaRPr>
          </a:p>
          <a:p>
            <a:pPr lvl="0"/>
            <a:r>
              <a:rPr lang="en-GB" sz="1900" dirty="0">
                <a:latin typeface="Sassoon Infant Std" panose="020B0503020103030203" pitchFamily="34" charset="0"/>
              </a:rPr>
              <a:t>choose teaching methods that are suited to what is being taught and what children already know</a:t>
            </a:r>
          </a:p>
          <a:p>
            <a:pPr lvl="0"/>
            <a:r>
              <a:rPr lang="en-GB" sz="1900" dirty="0">
                <a:latin typeface="Sassoon Infant Std" panose="020B0503020103030203" pitchFamily="34" charset="0"/>
              </a:rPr>
              <a:t>make sure that assessment picks up children’s misunderstandings quickly and gives teachers early opportunities to help children who need extra teaching and practice</a:t>
            </a:r>
          </a:p>
          <a:p>
            <a:endParaRPr lang="en-GB" sz="1900" dirty="0">
              <a:latin typeface="Sassoon Infant Std" panose="020B0503020103030203" pitchFamily="34" charset="0"/>
            </a:endParaRPr>
          </a:p>
        </p:txBody>
      </p:sp>
    </p:spTree>
    <p:extLst>
      <p:ext uri="{BB962C8B-B14F-4D97-AF65-F5344CB8AC3E}">
        <p14:creationId xmlns:p14="http://schemas.microsoft.com/office/powerpoint/2010/main" val="224837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 Infant Std" panose="020B0503020103030203" pitchFamily="34" charset="0"/>
              </a:rPr>
              <a:t>Foundational knowledge and skills in writing</a:t>
            </a:r>
            <a:endParaRPr lang="en-GB" dirty="0">
              <a:latin typeface="Sassoon Infant Std" panose="020B0503020103030203" pitchFamily="34" charset="0"/>
            </a:endParaRPr>
          </a:p>
        </p:txBody>
      </p:sp>
      <p:sp>
        <p:nvSpPr>
          <p:cNvPr id="3" name="Content Placeholder 2"/>
          <p:cNvSpPr>
            <a:spLocks noGrp="1"/>
          </p:cNvSpPr>
          <p:nvPr>
            <p:ph idx="1"/>
          </p:nvPr>
        </p:nvSpPr>
        <p:spPr>
          <a:xfrm>
            <a:off x="677334" y="1781766"/>
            <a:ext cx="8596668" cy="3880773"/>
          </a:xfrm>
        </p:spPr>
        <p:txBody>
          <a:bodyPr>
            <a:normAutofit/>
          </a:bodyPr>
          <a:lstStyle/>
          <a:p>
            <a:r>
              <a:rPr lang="en-GB" dirty="0" smtClean="0">
                <a:latin typeface="Sassoon Infant Std" panose="020B0503020103030203" pitchFamily="34" charset="0"/>
              </a:rPr>
              <a:t>Handwriting: Fine </a:t>
            </a:r>
            <a:r>
              <a:rPr lang="en-GB" dirty="0">
                <a:latin typeface="Sassoon Infant Std" panose="020B0503020103030203" pitchFamily="34" charset="0"/>
              </a:rPr>
              <a:t>motor </a:t>
            </a:r>
            <a:r>
              <a:rPr lang="en-GB" dirty="0" smtClean="0">
                <a:latin typeface="Sassoon Infant Std" panose="020B0503020103030203" pitchFamily="34" charset="0"/>
              </a:rPr>
              <a:t>skills, gross motor skills, correct pencil grip, correct writing position, </a:t>
            </a:r>
            <a:r>
              <a:rPr lang="en-GB" dirty="0">
                <a:latin typeface="Sassoon Infant Std" panose="020B0503020103030203" pitchFamily="34" charset="0"/>
              </a:rPr>
              <a:t>letter </a:t>
            </a:r>
            <a:r>
              <a:rPr lang="en-GB" dirty="0" smtClean="0">
                <a:latin typeface="Sassoon Infant Std" panose="020B0503020103030203" pitchFamily="34" charset="0"/>
              </a:rPr>
              <a:t>and number formation.</a:t>
            </a:r>
            <a:endParaRPr lang="en-GB" dirty="0">
              <a:latin typeface="Sassoon Infant Std" panose="020B0503020103030203" pitchFamily="34" charset="0"/>
            </a:endParaRPr>
          </a:p>
          <a:p>
            <a:r>
              <a:rPr lang="en-GB" dirty="0" smtClean="0">
                <a:latin typeface="Sassoon Infant Std" panose="020B0503020103030203" pitchFamily="34" charset="0"/>
              </a:rPr>
              <a:t>Sentence composition</a:t>
            </a:r>
            <a:r>
              <a:rPr lang="en-GB" dirty="0">
                <a:latin typeface="Sassoon Infant Std" panose="020B0503020103030203" pitchFamily="34" charset="0"/>
              </a:rPr>
              <a:t>: Oral </a:t>
            </a:r>
            <a:r>
              <a:rPr lang="en-GB" dirty="0" smtClean="0">
                <a:latin typeface="Sassoon Infant Std" panose="020B0503020103030203" pitchFamily="34" charset="0"/>
              </a:rPr>
              <a:t>composition and rehearsal, understanding that a sentence needs a subject (who) and verb (what doing), using appropriate vocabulary (say it better).</a:t>
            </a:r>
            <a:endParaRPr lang="en-GB" dirty="0">
              <a:latin typeface="Sassoon Infant Std" panose="020B0503020103030203" pitchFamily="34" charset="0"/>
            </a:endParaRPr>
          </a:p>
          <a:p>
            <a:r>
              <a:rPr lang="en-GB" dirty="0" smtClean="0">
                <a:latin typeface="Sassoon Infant Std" panose="020B0503020103030203" pitchFamily="34" charset="0"/>
              </a:rPr>
              <a:t>Spelling: Common exception words and using phonics/spelling knowledge to spell words. </a:t>
            </a:r>
          </a:p>
          <a:p>
            <a:r>
              <a:rPr lang="en-GB" dirty="0">
                <a:latin typeface="Sassoon Infant Std" panose="020B0503020103030203" pitchFamily="34" charset="0"/>
              </a:rPr>
              <a:t>Demarcation: Capital letters, finger spaces and full stops</a:t>
            </a:r>
            <a:r>
              <a:rPr lang="en-GB" dirty="0" smtClean="0">
                <a:latin typeface="Sassoon Infant Std" panose="020B0503020103030203" pitchFamily="34" charset="0"/>
              </a:rPr>
              <a:t>.</a:t>
            </a:r>
          </a:p>
          <a:p>
            <a:endParaRPr lang="en-GB" dirty="0">
              <a:latin typeface="Sassoon Infant Std" panose="020B0503020103030203" pitchFamily="34" charset="0"/>
            </a:endParaRPr>
          </a:p>
          <a:p>
            <a:pPr marL="0" lvl="0" indent="0">
              <a:buNone/>
            </a:pPr>
            <a:r>
              <a:rPr lang="en-GB" b="1" dirty="0">
                <a:latin typeface="Sassoon Infant Std" panose="020B0503020103030203" pitchFamily="34" charset="0"/>
              </a:rPr>
              <a:t>What are the most important foundational knowledge and skills children must secure in your year group?</a:t>
            </a:r>
          </a:p>
          <a:p>
            <a:endParaRPr lang="en-GB" dirty="0">
              <a:latin typeface="Sassoon Infant Std" panose="020B0503020103030203" pitchFamily="34" charset="0"/>
            </a:endParaRPr>
          </a:p>
        </p:txBody>
      </p:sp>
    </p:spTree>
    <p:extLst>
      <p:ext uri="{BB962C8B-B14F-4D97-AF65-F5344CB8AC3E}">
        <p14:creationId xmlns:p14="http://schemas.microsoft.com/office/powerpoint/2010/main" val="16947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 Infant Std" panose="020B0503020103030203" pitchFamily="34" charset="0"/>
              </a:rPr>
              <a:t>Responsive teaching</a:t>
            </a:r>
            <a:endParaRPr lang="en-GB" dirty="0">
              <a:latin typeface="Sassoon Infant Std" panose="020B0503020103030203" pitchFamily="34" charset="0"/>
            </a:endParaRPr>
          </a:p>
        </p:txBody>
      </p:sp>
      <p:sp>
        <p:nvSpPr>
          <p:cNvPr id="3" name="Content Placeholder 2"/>
          <p:cNvSpPr>
            <a:spLocks noGrp="1"/>
          </p:cNvSpPr>
          <p:nvPr>
            <p:ph idx="1"/>
          </p:nvPr>
        </p:nvSpPr>
        <p:spPr>
          <a:xfrm>
            <a:off x="677334" y="1794829"/>
            <a:ext cx="8596668" cy="3880773"/>
          </a:xfrm>
        </p:spPr>
        <p:txBody>
          <a:bodyPr>
            <a:normAutofit lnSpcReduction="10000"/>
          </a:bodyPr>
          <a:lstStyle/>
          <a:p>
            <a:r>
              <a:rPr lang="en-GB" dirty="0" smtClean="0">
                <a:latin typeface="Sassoon Infant Std" panose="020B0503020103030203" pitchFamily="34" charset="0"/>
              </a:rPr>
              <a:t>Taking account of the children’s starting points and meeting their next steps. “As fast as possible but as slow as needed.” </a:t>
            </a:r>
          </a:p>
          <a:p>
            <a:pPr lvl="1"/>
            <a:r>
              <a:rPr lang="en-GB" dirty="0" smtClean="0">
                <a:latin typeface="Sassoon Infant Std" panose="020B0503020103030203" pitchFamily="34" charset="0"/>
              </a:rPr>
              <a:t>How have you adapted the curriculum/learning for all of the children’s next steps? </a:t>
            </a:r>
          </a:p>
          <a:p>
            <a:pPr lvl="1"/>
            <a:r>
              <a:rPr lang="en-GB" dirty="0" smtClean="0">
                <a:latin typeface="Sassoon Infant Std" panose="020B0503020103030203" pitchFamily="34" charset="0"/>
              </a:rPr>
              <a:t>How are you ensuring the children are gaining extra practice at the foundational skills they need? </a:t>
            </a:r>
          </a:p>
          <a:p>
            <a:r>
              <a:rPr lang="en-GB" dirty="0" smtClean="0">
                <a:latin typeface="Sassoon Infant Std" panose="020B0503020103030203" pitchFamily="34" charset="0"/>
              </a:rPr>
              <a:t>In the moment feedback: responding to misconceptions/ mistakes in the foundational skills through immediate verbal feedback. </a:t>
            </a:r>
            <a:r>
              <a:rPr lang="en-GB" dirty="0" smtClean="0">
                <a:solidFill>
                  <a:srgbClr val="7030A0"/>
                </a:solidFill>
                <a:latin typeface="Sassoon Infant Std" panose="020B0503020103030203" pitchFamily="34" charset="0"/>
              </a:rPr>
              <a:t>Purple Pen</a:t>
            </a:r>
            <a:r>
              <a:rPr lang="en-GB" dirty="0" smtClean="0">
                <a:latin typeface="Sassoon Infant Std" panose="020B0503020103030203" pitchFamily="34" charset="0"/>
              </a:rPr>
              <a:t>. Addressing:</a:t>
            </a:r>
          </a:p>
          <a:p>
            <a:pPr lvl="1"/>
            <a:r>
              <a:rPr lang="en-GB" dirty="0" smtClean="0">
                <a:latin typeface="Sassoon Infant Std" panose="020B0503020103030203" pitchFamily="34" charset="0"/>
              </a:rPr>
              <a:t>Pencil grip/sitting position </a:t>
            </a:r>
          </a:p>
          <a:p>
            <a:pPr lvl="1"/>
            <a:r>
              <a:rPr lang="en-GB" dirty="0">
                <a:latin typeface="Sassoon Infant Std" panose="020B0503020103030203" pitchFamily="34" charset="0"/>
              </a:rPr>
              <a:t>Sentence composition through oral composition and rehearsal</a:t>
            </a:r>
          </a:p>
          <a:p>
            <a:pPr lvl="1"/>
            <a:r>
              <a:rPr lang="en-GB" dirty="0" smtClean="0">
                <a:latin typeface="Sassoon Infant Std" panose="020B0503020103030203" pitchFamily="34" charset="0"/>
              </a:rPr>
              <a:t>Letter formation</a:t>
            </a:r>
          </a:p>
          <a:p>
            <a:pPr lvl="1"/>
            <a:r>
              <a:rPr lang="en-GB" dirty="0" smtClean="0">
                <a:latin typeface="Sassoon Infant Std" panose="020B0503020103030203" pitchFamily="34" charset="0"/>
              </a:rPr>
              <a:t>Capital letters, finger spaces and full stops</a:t>
            </a:r>
          </a:p>
          <a:p>
            <a:pPr lvl="1"/>
            <a:r>
              <a:rPr lang="en-GB" dirty="0" smtClean="0">
                <a:latin typeface="Sassoon Infant Std" panose="020B0503020103030203" pitchFamily="34" charset="0"/>
              </a:rPr>
              <a:t>Spelling – common exception words and using phonics/spelling knowledge.</a:t>
            </a:r>
          </a:p>
          <a:p>
            <a:endParaRPr lang="en-GB" dirty="0">
              <a:latin typeface="Sassoon Infant Std" panose="020B0503020103030203" pitchFamily="34" charset="0"/>
            </a:endParaRPr>
          </a:p>
        </p:txBody>
      </p:sp>
    </p:spTree>
    <p:extLst>
      <p:ext uri="{BB962C8B-B14F-4D97-AF65-F5344CB8AC3E}">
        <p14:creationId xmlns:p14="http://schemas.microsoft.com/office/powerpoint/2010/main" val="2978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497995" cy="1320800"/>
          </a:xfrm>
        </p:spPr>
        <p:txBody>
          <a:bodyPr/>
          <a:lstStyle/>
          <a:p>
            <a:r>
              <a:rPr lang="en-GB" dirty="0" smtClean="0">
                <a:latin typeface="Sassoon Infant Std" panose="020B0503020103030203" pitchFamily="34" charset="0"/>
              </a:rPr>
              <a:t>Ensuring children are ready to write </a:t>
            </a:r>
            <a:endParaRPr lang="en-GB" dirty="0">
              <a:latin typeface="Sassoon Infant Std" panose="020B0503020103030203" pitchFamily="34" charset="0"/>
            </a:endParaRPr>
          </a:p>
        </p:txBody>
      </p:sp>
      <p:sp>
        <p:nvSpPr>
          <p:cNvPr id="3" name="Content Placeholder 2"/>
          <p:cNvSpPr>
            <a:spLocks noGrp="1"/>
          </p:cNvSpPr>
          <p:nvPr>
            <p:ph idx="1"/>
          </p:nvPr>
        </p:nvSpPr>
        <p:spPr>
          <a:xfrm>
            <a:off x="677334" y="1755641"/>
            <a:ext cx="5497995" cy="3880773"/>
          </a:xfrm>
        </p:spPr>
        <p:txBody>
          <a:bodyPr>
            <a:normAutofit lnSpcReduction="10000"/>
          </a:bodyPr>
          <a:lstStyle/>
          <a:p>
            <a:r>
              <a:rPr lang="en-GB" dirty="0" smtClean="0">
                <a:latin typeface="Sassoon Infant Std" panose="020B0503020103030203" pitchFamily="34" charset="0"/>
              </a:rPr>
              <a:t>Which children do not have the correct pencil grip? </a:t>
            </a:r>
          </a:p>
          <a:p>
            <a:pPr marL="0" indent="0">
              <a:buNone/>
            </a:pPr>
            <a:r>
              <a:rPr lang="en-GB" dirty="0">
                <a:latin typeface="Sassoon Infant Std" panose="020B0503020103030203" pitchFamily="34" charset="0"/>
              </a:rPr>
              <a:t> </a:t>
            </a:r>
            <a:r>
              <a:rPr lang="en-GB" dirty="0" smtClean="0">
                <a:latin typeface="Sassoon Infant Std" panose="020B0503020103030203" pitchFamily="34" charset="0"/>
              </a:rPr>
              <a:t>    What is in place to support them in the classroom? E.g. pencil grips. </a:t>
            </a:r>
          </a:p>
          <a:p>
            <a:r>
              <a:rPr lang="en-GB" dirty="0" smtClean="0">
                <a:latin typeface="Sassoon Infant Std" panose="020B0503020103030203" pitchFamily="34" charset="0"/>
              </a:rPr>
              <a:t>“Nip, flip, grip”</a:t>
            </a:r>
          </a:p>
          <a:p>
            <a:r>
              <a:rPr lang="en-GB" dirty="0" smtClean="0">
                <a:latin typeface="Sassoon Infant Std" panose="020B0503020103030203" pitchFamily="34" charset="0"/>
              </a:rPr>
              <a:t>Which children are left-handed? </a:t>
            </a:r>
          </a:p>
          <a:p>
            <a:pPr marL="0" indent="0">
              <a:buNone/>
            </a:pPr>
            <a:r>
              <a:rPr lang="en-GB" dirty="0">
                <a:latin typeface="Sassoon Infant Std" panose="020B0503020103030203" pitchFamily="34" charset="0"/>
              </a:rPr>
              <a:t> </a:t>
            </a:r>
            <a:r>
              <a:rPr lang="en-GB" dirty="0" smtClean="0">
                <a:latin typeface="Sassoon Infant Std" panose="020B0503020103030203" pitchFamily="34" charset="0"/>
              </a:rPr>
              <a:t>    Are they seated carefully? Do they have space for writing? Are they tilting their   book/paper in the correct direction? </a:t>
            </a:r>
          </a:p>
          <a:p>
            <a:r>
              <a:rPr lang="en-GB" dirty="0">
                <a:latin typeface="Sassoon Infant Std" panose="020B0503020103030203" pitchFamily="34" charset="0"/>
              </a:rPr>
              <a:t>Ensure children are following the getting ready for writing </a:t>
            </a:r>
            <a:r>
              <a:rPr lang="en-GB" dirty="0" smtClean="0">
                <a:latin typeface="Sassoon Infant Std" panose="020B0503020103030203" pitchFamily="34" charset="0"/>
              </a:rPr>
              <a:t>routines</a:t>
            </a:r>
            <a:r>
              <a:rPr lang="en-GB" dirty="0">
                <a:latin typeface="Sassoon Infant Std" panose="020B0503020103030203" pitchFamily="34" charset="0"/>
              </a:rPr>
              <a:t> </a:t>
            </a:r>
            <a:r>
              <a:rPr lang="en-GB" dirty="0" smtClean="0">
                <a:latin typeface="Sassoon Infant Std" panose="020B0503020103030203" pitchFamily="34" charset="0"/>
              </a:rPr>
              <a:t>and have the correct writing position.</a:t>
            </a:r>
            <a:endParaRPr lang="en-GB" dirty="0">
              <a:latin typeface="Sassoon Infant Std" panose="020B0503020103030203" pitchFamily="34" charset="0"/>
            </a:endParaRPr>
          </a:p>
          <a:p>
            <a:r>
              <a:rPr lang="en-GB" dirty="0" smtClean="0">
                <a:latin typeface="Sassoon Infant Std" panose="020B0503020103030203" pitchFamily="34" charset="0"/>
              </a:rPr>
              <a:t>“Show me you are ready to write.” </a:t>
            </a:r>
          </a:p>
          <a:p>
            <a:endParaRPr lang="en-GB" dirty="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6440314" y="378066"/>
            <a:ext cx="5402390" cy="2306230"/>
          </a:xfrm>
          <a:prstGeom prst="rect">
            <a:avLst/>
          </a:prstGeom>
        </p:spPr>
      </p:pic>
      <p:pic>
        <p:nvPicPr>
          <p:cNvPr id="5" name="Picture 4"/>
          <p:cNvPicPr>
            <a:picLocks noChangeAspect="1"/>
          </p:cNvPicPr>
          <p:nvPr/>
        </p:nvPicPr>
        <p:blipFill>
          <a:blip r:embed="rId3"/>
          <a:stretch>
            <a:fillRect/>
          </a:stretch>
        </p:blipFill>
        <p:spPr>
          <a:xfrm>
            <a:off x="6514827" y="2684296"/>
            <a:ext cx="5327877" cy="4051229"/>
          </a:xfrm>
          <a:prstGeom prst="rect">
            <a:avLst/>
          </a:prstGeom>
        </p:spPr>
      </p:pic>
    </p:spTree>
    <p:extLst>
      <p:ext uri="{BB962C8B-B14F-4D97-AF65-F5344CB8AC3E}">
        <p14:creationId xmlns:p14="http://schemas.microsoft.com/office/powerpoint/2010/main" val="363105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 Infant Std" panose="020B0503020103030203" pitchFamily="34" charset="0"/>
              </a:rPr>
              <a:t>Oral sentence composition and rehearsal</a:t>
            </a:r>
            <a:endParaRPr lang="en-GB" dirty="0">
              <a:latin typeface="Sassoon Infant Std" panose="020B0503020103030203" pitchFamily="34" charset="0"/>
            </a:endParaRPr>
          </a:p>
        </p:txBody>
      </p:sp>
      <p:sp>
        <p:nvSpPr>
          <p:cNvPr id="3" name="Content Placeholder 2"/>
          <p:cNvSpPr>
            <a:spLocks noGrp="1"/>
          </p:cNvSpPr>
          <p:nvPr>
            <p:ph idx="1"/>
          </p:nvPr>
        </p:nvSpPr>
        <p:spPr>
          <a:xfrm>
            <a:off x="677334" y="1625012"/>
            <a:ext cx="8596668" cy="3880773"/>
          </a:xfrm>
        </p:spPr>
        <p:txBody>
          <a:bodyPr/>
          <a:lstStyle/>
          <a:p>
            <a:r>
              <a:rPr lang="en-GB" dirty="0" smtClean="0">
                <a:latin typeface="Sassoon Infant Std" panose="020B0503020103030203" pitchFamily="34" charset="0"/>
              </a:rPr>
              <a:t>What is your sentence?</a:t>
            </a:r>
          </a:p>
          <a:p>
            <a:r>
              <a:rPr lang="en-GB" dirty="0" smtClean="0">
                <a:latin typeface="Sassoon Infant Std" panose="020B0503020103030203" pitchFamily="34" charset="0"/>
              </a:rPr>
              <a:t>Repeat sentence back to children and improve as necessary e.g. ensuring subject (who) and verb (what doing).</a:t>
            </a:r>
          </a:p>
          <a:p>
            <a:r>
              <a:rPr lang="en-GB" dirty="0" smtClean="0">
                <a:latin typeface="Sassoon Infant Std" panose="020B0503020103030203" pitchFamily="34" charset="0"/>
              </a:rPr>
              <a:t>Support sentence development: Can you use an adjective/conjunction?</a:t>
            </a:r>
          </a:p>
          <a:p>
            <a:r>
              <a:rPr lang="en-GB" dirty="0" smtClean="0">
                <a:latin typeface="Sassoon Infant Std" panose="020B0503020103030203" pitchFamily="34" charset="0"/>
              </a:rPr>
              <a:t>“My turn. Your turn.”</a:t>
            </a:r>
          </a:p>
          <a:p>
            <a:r>
              <a:rPr lang="en-GB" dirty="0" smtClean="0">
                <a:latin typeface="Sassoon Infant Std" panose="020B0503020103030203" pitchFamily="34" charset="0"/>
              </a:rPr>
              <a:t>Ask child to repeat the sentence back to ensure they know each word they are going to write. </a:t>
            </a:r>
          </a:p>
          <a:p>
            <a:endParaRPr lang="en-GB" dirty="0" smtClean="0">
              <a:latin typeface="Sassoon Infant Std" panose="020B0503020103030203" pitchFamily="34" charset="0"/>
            </a:endParaRPr>
          </a:p>
          <a:p>
            <a:endParaRPr lang="en-GB" dirty="0">
              <a:latin typeface="Sassoon Infant Std" panose="020B0503020103030203" pitchFamily="34" charset="0"/>
            </a:endParaRPr>
          </a:p>
        </p:txBody>
      </p:sp>
    </p:spTree>
    <p:extLst>
      <p:ext uri="{BB962C8B-B14F-4D97-AF65-F5344CB8AC3E}">
        <p14:creationId xmlns:p14="http://schemas.microsoft.com/office/powerpoint/2010/main" val="2107864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23" r="471"/>
          <a:stretch/>
        </p:blipFill>
        <p:spPr>
          <a:xfrm>
            <a:off x="1554479" y="1127067"/>
            <a:ext cx="9434946" cy="4953000"/>
          </a:xfrm>
          <a:prstGeom prst="rect">
            <a:avLst/>
          </a:prstGeom>
        </p:spPr>
      </p:pic>
    </p:spTree>
    <p:extLst>
      <p:ext uri="{BB962C8B-B14F-4D97-AF65-F5344CB8AC3E}">
        <p14:creationId xmlns:p14="http://schemas.microsoft.com/office/powerpoint/2010/main" val="10086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7725" y="819150"/>
            <a:ext cx="10496550" cy="5219700"/>
          </a:xfrm>
          <a:prstGeom prst="rect">
            <a:avLst/>
          </a:prstGeom>
        </p:spPr>
      </p:pic>
    </p:spTree>
    <p:extLst>
      <p:ext uri="{BB962C8B-B14F-4D97-AF65-F5344CB8AC3E}">
        <p14:creationId xmlns:p14="http://schemas.microsoft.com/office/powerpoint/2010/main" val="42543470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415</TotalTime>
  <Words>1086</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Sassoon Infant Std</vt:lpstr>
      <vt:lpstr>Trebuchet MS</vt:lpstr>
      <vt:lpstr>Wingdings 3</vt:lpstr>
      <vt:lpstr>Facet</vt:lpstr>
      <vt:lpstr>Strong Foundations in the First Years of School    </vt:lpstr>
      <vt:lpstr>What are the key findings of The strong foundations in the first years of school research?</vt:lpstr>
      <vt:lpstr>What are the recommendations of The strong foundations in the first years of school research?</vt:lpstr>
      <vt:lpstr>Foundational knowledge and skills in writing</vt:lpstr>
      <vt:lpstr>Responsive teaching</vt:lpstr>
      <vt:lpstr>Ensuring children are ready to write </vt:lpstr>
      <vt:lpstr>Oral sentence composition and rehearsal</vt:lpstr>
      <vt:lpstr>PowerPoint Presentation</vt:lpstr>
      <vt:lpstr>PowerPoint Presentation</vt:lpstr>
      <vt:lpstr>PowerPoint Presentation</vt:lpstr>
      <vt:lpstr>Complexity of the writing task</vt:lpstr>
      <vt:lpstr>PowerPoint Presentation</vt:lpstr>
      <vt:lpstr>PowerPoint Presentation</vt:lpstr>
      <vt:lpstr>PowerPoint Presentation</vt:lpstr>
      <vt:lpstr>PowerPoint Presentation</vt:lpstr>
      <vt:lpstr>Key things to remember:</vt:lpstr>
    </vt:vector>
  </TitlesOfParts>
  <Company>Raglan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Foundations in the First Years of School    Trust Review</dc:title>
  <dc:creator>Miss Ezinwa</dc:creator>
  <cp:lastModifiedBy>Mrs Schaper</cp:lastModifiedBy>
  <cp:revision>40</cp:revision>
  <dcterms:created xsi:type="dcterms:W3CDTF">2026-02-25T19:41:54Z</dcterms:created>
  <dcterms:modified xsi:type="dcterms:W3CDTF">2026-03-19T12:40:44Z</dcterms:modified>
</cp:coreProperties>
</file>