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handoutMasterIdLst>
    <p:handoutMasterId r:id="rId44"/>
  </p:handoutMasterIdLst>
  <p:sldIdLst>
    <p:sldId id="259" r:id="rId2"/>
    <p:sldId id="256" r:id="rId3"/>
    <p:sldId id="258" r:id="rId4"/>
    <p:sldId id="260" r:id="rId5"/>
    <p:sldId id="326" r:id="rId6"/>
    <p:sldId id="327" r:id="rId7"/>
    <p:sldId id="328" r:id="rId8"/>
    <p:sldId id="329" r:id="rId9"/>
    <p:sldId id="330" r:id="rId10"/>
    <p:sldId id="262" r:id="rId11"/>
    <p:sldId id="325" r:id="rId12"/>
    <p:sldId id="263" r:id="rId13"/>
    <p:sldId id="264" r:id="rId14"/>
    <p:sldId id="332" r:id="rId15"/>
    <p:sldId id="265" r:id="rId16"/>
    <p:sldId id="266" r:id="rId17"/>
    <p:sldId id="267" r:id="rId18"/>
    <p:sldId id="302" r:id="rId19"/>
    <p:sldId id="295" r:id="rId20"/>
    <p:sldId id="268" r:id="rId21"/>
    <p:sldId id="333" r:id="rId22"/>
    <p:sldId id="336" r:id="rId23"/>
    <p:sldId id="278" r:id="rId24"/>
    <p:sldId id="269" r:id="rId25"/>
    <p:sldId id="270" r:id="rId26"/>
    <p:sldId id="273" r:id="rId27"/>
    <p:sldId id="315" r:id="rId28"/>
    <p:sldId id="277" r:id="rId29"/>
    <p:sldId id="294" r:id="rId30"/>
    <p:sldId id="335" r:id="rId31"/>
    <p:sldId id="299" r:id="rId32"/>
    <p:sldId id="313" r:id="rId33"/>
    <p:sldId id="334" r:id="rId34"/>
    <p:sldId id="280" r:id="rId35"/>
    <p:sldId id="318" r:id="rId36"/>
    <p:sldId id="308" r:id="rId37"/>
    <p:sldId id="310" r:id="rId38"/>
    <p:sldId id="319" r:id="rId39"/>
    <p:sldId id="286" r:id="rId40"/>
    <p:sldId id="322" r:id="rId41"/>
    <p:sldId id="291" r:id="rId42"/>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FBF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6" autoAdjust="0"/>
    <p:restoredTop sz="94660"/>
  </p:normalViewPr>
  <p:slideViewPr>
    <p:cSldViewPr snapToGrid="0">
      <p:cViewPr varScale="1">
        <p:scale>
          <a:sx n="115" d="100"/>
          <a:sy n="115" d="100"/>
        </p:scale>
        <p:origin x="1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ED83F044-E01F-47A7-A23C-482A7E0AA8F8}" type="datetimeFigureOut">
              <a:rPr lang="en-GB" smtClean="0"/>
              <a:t>18/09/2025</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F54B38F-8E4B-445C-A278-09EFA3CCE972}" type="slidenum">
              <a:rPr lang="en-GB" smtClean="0"/>
              <a:t>‹#›</a:t>
            </a:fld>
            <a:endParaRPr lang="en-GB"/>
          </a:p>
        </p:txBody>
      </p:sp>
    </p:spTree>
    <p:extLst>
      <p:ext uri="{BB962C8B-B14F-4D97-AF65-F5344CB8AC3E}">
        <p14:creationId xmlns:p14="http://schemas.microsoft.com/office/powerpoint/2010/main" val="8688473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B00DA9E8-1A18-450F-B8EE-41449A2C11E0}" type="datetimeFigureOut">
              <a:rPr lang="en-GB" smtClean="0"/>
              <a:t>18/09/2025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FA56868-48E5-417C-9B93-91ED5543AE12}" type="slidenum">
              <a:rPr lang="en-GB" smtClean="0"/>
              <a:t>‹#›</a:t>
            </a:fld>
            <a:endParaRPr lang="en-GB"/>
          </a:p>
        </p:txBody>
      </p:sp>
    </p:spTree>
    <p:extLst>
      <p:ext uri="{BB962C8B-B14F-4D97-AF65-F5344CB8AC3E}">
        <p14:creationId xmlns:p14="http://schemas.microsoft.com/office/powerpoint/2010/main" val="14519875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fld id="{28BB4293-E53C-48A3-B1F0-C5A633DBA310}" type="slidenum">
              <a:rPr lang="en-US">
                <a:latin typeface="Arial" pitchFamily="34" charset="0"/>
              </a:rPr>
              <a:pPr/>
              <a:t>23</a:t>
            </a:fld>
            <a:endParaRPr lang="en-US">
              <a:latin typeface="Arial" pitchFamily="34" charset="0"/>
            </a:endParaRPr>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extLst>
      <p:ext uri="{BB962C8B-B14F-4D97-AF65-F5344CB8AC3E}">
        <p14:creationId xmlns:p14="http://schemas.microsoft.com/office/powerpoint/2010/main" val="1536835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DABBDE4-C574-4962-80A9-A132B2746C57}" type="datetimeFigureOut">
              <a:rPr lang="en-GB" smtClean="0"/>
              <a:t>18/09/2025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B4F781-6DE2-4F42-A047-6DE82FE2D34F}" type="slidenum">
              <a:rPr lang="en-GB" smtClean="0"/>
              <a:t>‹#›</a:t>
            </a:fld>
            <a:endParaRPr lang="en-GB"/>
          </a:p>
        </p:txBody>
      </p:sp>
    </p:spTree>
    <p:extLst>
      <p:ext uri="{BB962C8B-B14F-4D97-AF65-F5344CB8AC3E}">
        <p14:creationId xmlns:p14="http://schemas.microsoft.com/office/powerpoint/2010/main" val="7576708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ABBDE4-C574-4962-80A9-A132B2746C57}" type="datetimeFigureOut">
              <a:rPr lang="en-GB" smtClean="0"/>
              <a:t>18/09/2025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B4F781-6DE2-4F42-A047-6DE82FE2D34F}" type="slidenum">
              <a:rPr lang="en-GB" smtClean="0"/>
              <a:t>‹#›</a:t>
            </a:fld>
            <a:endParaRPr lang="en-GB"/>
          </a:p>
        </p:txBody>
      </p:sp>
    </p:spTree>
    <p:extLst>
      <p:ext uri="{BB962C8B-B14F-4D97-AF65-F5344CB8AC3E}">
        <p14:creationId xmlns:p14="http://schemas.microsoft.com/office/powerpoint/2010/main" val="746384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ABBDE4-C574-4962-80A9-A132B2746C57}" type="datetimeFigureOut">
              <a:rPr lang="en-GB" smtClean="0"/>
              <a:t>18/09/2025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B4F781-6DE2-4F42-A047-6DE82FE2D34F}" type="slidenum">
              <a:rPr lang="en-GB" smtClean="0"/>
              <a:t>‹#›</a:t>
            </a:fld>
            <a:endParaRPr lang="en-GB"/>
          </a:p>
        </p:txBody>
      </p:sp>
    </p:spTree>
    <p:extLst>
      <p:ext uri="{BB962C8B-B14F-4D97-AF65-F5344CB8AC3E}">
        <p14:creationId xmlns:p14="http://schemas.microsoft.com/office/powerpoint/2010/main" val="42223278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DABBDE4-C574-4962-80A9-A132B2746C57}" type="datetimeFigureOut">
              <a:rPr lang="en-GB" smtClean="0"/>
              <a:t>18/09/2025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B4F781-6DE2-4F42-A047-6DE82FE2D34F}" type="slidenum">
              <a:rPr lang="en-GB" smtClean="0"/>
              <a:t>‹#›</a:t>
            </a:fld>
            <a:endParaRPr lang="en-GB"/>
          </a:p>
        </p:txBody>
      </p:sp>
    </p:spTree>
    <p:extLst>
      <p:ext uri="{BB962C8B-B14F-4D97-AF65-F5344CB8AC3E}">
        <p14:creationId xmlns:p14="http://schemas.microsoft.com/office/powerpoint/2010/main" val="14245555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ABBDE4-C574-4962-80A9-A132B2746C57}" type="datetimeFigureOut">
              <a:rPr lang="en-GB" smtClean="0"/>
              <a:t>18/09/2025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AB4F781-6DE2-4F42-A047-6DE82FE2D34F}" type="slidenum">
              <a:rPr lang="en-GB" smtClean="0"/>
              <a:t>‹#›</a:t>
            </a:fld>
            <a:endParaRPr lang="en-GB"/>
          </a:p>
        </p:txBody>
      </p:sp>
    </p:spTree>
    <p:extLst>
      <p:ext uri="{BB962C8B-B14F-4D97-AF65-F5344CB8AC3E}">
        <p14:creationId xmlns:p14="http://schemas.microsoft.com/office/powerpoint/2010/main" val="11679952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DABBDE4-C574-4962-80A9-A132B2746C57}" type="datetimeFigureOut">
              <a:rPr lang="en-GB" smtClean="0"/>
              <a:t>18/09/2025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B4F781-6DE2-4F42-A047-6DE82FE2D34F}" type="slidenum">
              <a:rPr lang="en-GB" smtClean="0"/>
              <a:t>‹#›</a:t>
            </a:fld>
            <a:endParaRPr lang="en-GB"/>
          </a:p>
        </p:txBody>
      </p:sp>
    </p:spTree>
    <p:extLst>
      <p:ext uri="{BB962C8B-B14F-4D97-AF65-F5344CB8AC3E}">
        <p14:creationId xmlns:p14="http://schemas.microsoft.com/office/powerpoint/2010/main" val="39680636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DABBDE4-C574-4962-80A9-A132B2746C57}" type="datetimeFigureOut">
              <a:rPr lang="en-GB" smtClean="0"/>
              <a:t>18/09/2025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AB4F781-6DE2-4F42-A047-6DE82FE2D34F}" type="slidenum">
              <a:rPr lang="en-GB" smtClean="0"/>
              <a:t>‹#›</a:t>
            </a:fld>
            <a:endParaRPr lang="en-GB"/>
          </a:p>
        </p:txBody>
      </p:sp>
    </p:spTree>
    <p:extLst>
      <p:ext uri="{BB962C8B-B14F-4D97-AF65-F5344CB8AC3E}">
        <p14:creationId xmlns:p14="http://schemas.microsoft.com/office/powerpoint/2010/main" val="2356350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DABBDE4-C574-4962-80A9-A132B2746C57}" type="datetimeFigureOut">
              <a:rPr lang="en-GB" smtClean="0"/>
              <a:t>18/09/2025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AB4F781-6DE2-4F42-A047-6DE82FE2D34F}" type="slidenum">
              <a:rPr lang="en-GB" smtClean="0"/>
              <a:t>‹#›</a:t>
            </a:fld>
            <a:endParaRPr lang="en-GB"/>
          </a:p>
        </p:txBody>
      </p:sp>
    </p:spTree>
    <p:extLst>
      <p:ext uri="{BB962C8B-B14F-4D97-AF65-F5344CB8AC3E}">
        <p14:creationId xmlns:p14="http://schemas.microsoft.com/office/powerpoint/2010/main" val="585213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DABBDE4-C574-4962-80A9-A132B2746C57}" type="datetimeFigureOut">
              <a:rPr lang="en-GB" smtClean="0"/>
              <a:t>18/09/2025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AB4F781-6DE2-4F42-A047-6DE82FE2D34F}" type="slidenum">
              <a:rPr lang="en-GB" smtClean="0"/>
              <a:t>‹#›</a:t>
            </a:fld>
            <a:endParaRPr lang="en-GB"/>
          </a:p>
        </p:txBody>
      </p:sp>
    </p:spTree>
    <p:extLst>
      <p:ext uri="{BB962C8B-B14F-4D97-AF65-F5344CB8AC3E}">
        <p14:creationId xmlns:p14="http://schemas.microsoft.com/office/powerpoint/2010/main" val="65051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ABBDE4-C574-4962-80A9-A132B2746C57}" type="datetimeFigureOut">
              <a:rPr lang="en-GB" smtClean="0"/>
              <a:t>18/09/2025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B4F781-6DE2-4F42-A047-6DE82FE2D34F}" type="slidenum">
              <a:rPr lang="en-GB" smtClean="0"/>
              <a:t>‹#›</a:t>
            </a:fld>
            <a:endParaRPr lang="en-GB"/>
          </a:p>
        </p:txBody>
      </p:sp>
    </p:spTree>
    <p:extLst>
      <p:ext uri="{BB962C8B-B14F-4D97-AF65-F5344CB8AC3E}">
        <p14:creationId xmlns:p14="http://schemas.microsoft.com/office/powerpoint/2010/main" val="3331688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8DABBDE4-C574-4962-80A9-A132B2746C57}" type="datetimeFigureOut">
              <a:rPr lang="en-GB" smtClean="0"/>
              <a:t>18/09/2025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AB4F781-6DE2-4F42-A047-6DE82FE2D34F}" type="slidenum">
              <a:rPr lang="en-GB" smtClean="0"/>
              <a:t>‹#›</a:t>
            </a:fld>
            <a:endParaRPr lang="en-GB"/>
          </a:p>
        </p:txBody>
      </p:sp>
    </p:spTree>
    <p:extLst>
      <p:ext uri="{BB962C8B-B14F-4D97-AF65-F5344CB8AC3E}">
        <p14:creationId xmlns:p14="http://schemas.microsoft.com/office/powerpoint/2010/main" val="205779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7FBF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BBDE4-C574-4962-80A9-A132B2746C57}" type="datetimeFigureOut">
              <a:rPr lang="en-GB" smtClean="0"/>
              <a:t>18/09/2025</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B4F781-6DE2-4F42-A047-6DE82FE2D34F}" type="slidenum">
              <a:rPr lang="en-GB" smtClean="0"/>
              <a:t>‹#›</a:t>
            </a:fld>
            <a:endParaRPr lang="en-GB"/>
          </a:p>
        </p:txBody>
      </p:sp>
    </p:spTree>
    <p:extLst>
      <p:ext uri="{BB962C8B-B14F-4D97-AF65-F5344CB8AC3E}">
        <p14:creationId xmlns:p14="http://schemas.microsoft.com/office/powerpoint/2010/main" val="2565044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xml"/><Relationship Id="rId4" Type="http://schemas.openxmlformats.org/officeDocument/2006/relationships/image" Target="../media/image17.jpeg"/></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hyperlink" Target="https://www.youtube.com/watch?v=BW5Vz9CVMgk" TargetMode="External"/><Relationship Id="rId4" Type="http://schemas.openxmlformats.org/officeDocument/2006/relationships/hyperlink" Target="https://www.youtube.com/watch?v=_orqT92Roms"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3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31.png"/><Relationship Id="rId4" Type="http://schemas.openxmlformats.org/officeDocument/2006/relationships/image" Target="../media/image30.png"/></Relationships>
</file>

<file path=ppt/slides/_rels/slide38.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gif"/><Relationship Id="rId1" Type="http://schemas.openxmlformats.org/officeDocument/2006/relationships/slideLayout" Target="../slideLayouts/slideLayout1.xml"/><Relationship Id="rId4" Type="http://schemas.openxmlformats.org/officeDocument/2006/relationships/image" Target="../media/image3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hyperlink" Target="https://raglanprimary.school/phonics-reading/" TargetMode="Externa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 y="365125"/>
            <a:ext cx="10629900" cy="1730375"/>
          </a:xfrm>
        </p:spPr>
        <p:txBody>
          <a:bodyPr/>
          <a:lstStyle/>
          <a:p>
            <a:r>
              <a:rPr lang="en-GB" dirty="0" smtClean="0">
                <a:latin typeface="Sassoon Infant Std" panose="020B0503020103030203" pitchFamily="34" charset="0"/>
              </a:rPr>
              <a:t>Can you make some words using these sounds?</a:t>
            </a:r>
            <a:endParaRPr lang="en-GB" dirty="0">
              <a:latin typeface="Sassoon Infant Std" panose="020B0503020103030203" pitchFamily="34" charset="0"/>
            </a:endParaRPr>
          </a:p>
        </p:txBody>
      </p:sp>
      <p:sp>
        <p:nvSpPr>
          <p:cNvPr id="3" name="Content Placeholder 2"/>
          <p:cNvSpPr>
            <a:spLocks noGrp="1"/>
          </p:cNvSpPr>
          <p:nvPr>
            <p:ph idx="1"/>
          </p:nvPr>
        </p:nvSpPr>
        <p:spPr/>
        <p:txBody>
          <a:bodyPr/>
          <a:lstStyle/>
          <a:p>
            <a:endParaRPr lang="en-GB" dirty="0" smtClean="0">
              <a:latin typeface="Sassoon Infant Std" panose="020B0503020103030203" pitchFamily="34" charset="0"/>
            </a:endParaRPr>
          </a:p>
          <a:p>
            <a:pPr marL="0" indent="0">
              <a:buNone/>
            </a:pPr>
            <a:r>
              <a:rPr lang="en-GB" sz="6000" dirty="0" smtClean="0">
                <a:latin typeface="Sassoon Infant Std" panose="020B0503020103030203" pitchFamily="34" charset="0"/>
              </a:rPr>
              <a:t>s    a    t    p    </a:t>
            </a:r>
            <a:r>
              <a:rPr lang="en-GB" sz="6000" dirty="0" err="1" smtClean="0">
                <a:latin typeface="Sassoon Infant Std" panose="020B0503020103030203" pitchFamily="34" charset="0"/>
              </a:rPr>
              <a:t>i</a:t>
            </a:r>
            <a:r>
              <a:rPr lang="en-GB" sz="6000" smtClean="0">
                <a:latin typeface="Sassoon Infant Std" panose="020B0503020103030203" pitchFamily="34" charset="0"/>
              </a:rPr>
              <a:t>     </a:t>
            </a:r>
            <a:r>
              <a:rPr lang="en-GB" sz="6000" dirty="0" smtClean="0">
                <a:latin typeface="Sassoon Infant Std" panose="020B0503020103030203" pitchFamily="34" charset="0"/>
              </a:rPr>
              <a:t>n    m     d      </a:t>
            </a:r>
            <a:endParaRPr lang="en-GB" sz="6000" dirty="0">
              <a:latin typeface="Sassoon Infant Std" panose="020B0503020103030203" pitchFamily="34" charset="0"/>
            </a:endParaRPr>
          </a:p>
        </p:txBody>
      </p:sp>
      <p:sp>
        <p:nvSpPr>
          <p:cNvPr id="4" name="Oval 3"/>
          <p:cNvSpPr/>
          <p:nvPr/>
        </p:nvSpPr>
        <p:spPr>
          <a:xfrm>
            <a:off x="845724" y="3121427"/>
            <a:ext cx="166255" cy="1745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Oval 5"/>
          <p:cNvSpPr/>
          <p:nvPr/>
        </p:nvSpPr>
        <p:spPr>
          <a:xfrm>
            <a:off x="5944015" y="3133025"/>
            <a:ext cx="166255" cy="1745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Oval 6"/>
          <p:cNvSpPr/>
          <p:nvPr/>
        </p:nvSpPr>
        <p:spPr>
          <a:xfrm>
            <a:off x="4812150" y="3265381"/>
            <a:ext cx="166255" cy="1745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Oval 7"/>
          <p:cNvSpPr/>
          <p:nvPr/>
        </p:nvSpPr>
        <p:spPr>
          <a:xfrm>
            <a:off x="3505353" y="3132853"/>
            <a:ext cx="166255" cy="1745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10527377" y="3217585"/>
            <a:ext cx="166255" cy="1745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p:cNvSpPr/>
          <p:nvPr/>
        </p:nvSpPr>
        <p:spPr>
          <a:xfrm>
            <a:off x="7417067" y="3217585"/>
            <a:ext cx="166255" cy="1745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8852871" y="3208710"/>
            <a:ext cx="166255" cy="1745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Oval 11"/>
          <p:cNvSpPr/>
          <p:nvPr/>
        </p:nvSpPr>
        <p:spPr>
          <a:xfrm>
            <a:off x="2350527" y="3178098"/>
            <a:ext cx="166255" cy="17456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168516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b="1" dirty="0" smtClean="0">
                <a:solidFill>
                  <a:schemeClr val="accent5">
                    <a:lumMod val="50000"/>
                  </a:schemeClr>
                </a:solidFill>
                <a:latin typeface="Sassoon Infant Std" panose="020B0503020103030203" pitchFamily="34" charset="0"/>
              </a:rPr>
              <a:t>Phoneme</a:t>
            </a:r>
            <a:endParaRPr lang="en-GB" sz="5000" b="1" dirty="0">
              <a:solidFill>
                <a:schemeClr val="accent5">
                  <a:lumMod val="50000"/>
                </a:schemeClr>
              </a:solidFill>
              <a:latin typeface="Sassoon Infant Std" panose="020B0503020103030203" pitchFamily="34" charset="0"/>
            </a:endParaRPr>
          </a:p>
        </p:txBody>
      </p:sp>
      <p:sp>
        <p:nvSpPr>
          <p:cNvPr id="3" name="Content Placeholder 2"/>
          <p:cNvSpPr>
            <a:spLocks noGrp="1"/>
          </p:cNvSpPr>
          <p:nvPr>
            <p:ph idx="1"/>
          </p:nvPr>
        </p:nvSpPr>
        <p:spPr>
          <a:xfrm>
            <a:off x="838200" y="1825625"/>
            <a:ext cx="10515600" cy="3220200"/>
          </a:xfrm>
        </p:spPr>
        <p:txBody>
          <a:bodyPr>
            <a:normAutofit fontScale="92500" lnSpcReduction="20000"/>
          </a:bodyPr>
          <a:lstStyle/>
          <a:p>
            <a:pPr marL="0" indent="0">
              <a:buNone/>
            </a:pPr>
            <a:r>
              <a:rPr lang="en-GB" sz="4300" dirty="0" smtClean="0">
                <a:latin typeface="Sassoon Infant Std" panose="020B0503020103030203" pitchFamily="34" charset="0"/>
              </a:rPr>
              <a:t>A </a:t>
            </a:r>
            <a:r>
              <a:rPr lang="en-GB" sz="4300" b="1" dirty="0" smtClean="0">
                <a:latin typeface="Sassoon Infant Std" panose="020B0503020103030203" pitchFamily="34" charset="0"/>
              </a:rPr>
              <a:t>phoneme (</a:t>
            </a:r>
            <a:r>
              <a:rPr lang="en-GB" sz="4300" b="1" u="sng" dirty="0" smtClean="0">
                <a:latin typeface="Sassoon Infant Std" panose="020B0503020103030203" pitchFamily="34" charset="0"/>
              </a:rPr>
              <a:t>sound</a:t>
            </a:r>
            <a:r>
              <a:rPr lang="en-GB" sz="4300" b="1" dirty="0" smtClean="0">
                <a:latin typeface="Sassoon Infant Std" panose="020B0503020103030203" pitchFamily="34" charset="0"/>
              </a:rPr>
              <a:t>) </a:t>
            </a:r>
            <a:r>
              <a:rPr lang="en-GB" sz="4300" dirty="0" smtClean="0">
                <a:latin typeface="Sassoon Infant Std" panose="020B0503020103030203" pitchFamily="34" charset="0"/>
              </a:rPr>
              <a:t>is the smallest unit of sound in a word. There are approximately 44 phonemes in English.</a:t>
            </a:r>
          </a:p>
          <a:p>
            <a:pPr marL="0" indent="0">
              <a:buNone/>
            </a:pPr>
            <a:endParaRPr lang="en-GB" sz="4300" dirty="0">
              <a:latin typeface="Sassoon Infant Std" panose="020B0503020103030203" pitchFamily="34" charset="0"/>
            </a:endParaRPr>
          </a:p>
          <a:p>
            <a:endParaRPr lang="en-GB" sz="4300" dirty="0"/>
          </a:p>
          <a:p>
            <a:pPr marL="0" indent="0">
              <a:buNone/>
            </a:pPr>
            <a:r>
              <a:rPr lang="en-GB" sz="4300" dirty="0">
                <a:latin typeface="Sassoon Infant Std" panose="020B0503020103030203" pitchFamily="34" charset="0"/>
              </a:rPr>
              <a:t> </a:t>
            </a:r>
            <a:r>
              <a:rPr lang="en-GB" sz="4300" b="1" dirty="0">
                <a:latin typeface="Sassoon Infant Std" panose="020B0503020103030203" pitchFamily="34" charset="0"/>
              </a:rPr>
              <a:t>/c/</a:t>
            </a:r>
            <a:r>
              <a:rPr lang="en-GB" sz="4300" dirty="0">
                <a:latin typeface="Sassoon Infant Std" panose="020B0503020103030203" pitchFamily="34" charset="0"/>
              </a:rPr>
              <a:t>as in </a:t>
            </a:r>
            <a:r>
              <a:rPr lang="en-GB" sz="4300" i="1" dirty="0">
                <a:latin typeface="Sassoon Infant Std" panose="020B0503020103030203" pitchFamily="34" charset="0"/>
              </a:rPr>
              <a:t>c-a-t</a:t>
            </a:r>
            <a:r>
              <a:rPr lang="en-GB" sz="4300" dirty="0">
                <a:latin typeface="Sassoon Infant Std" panose="020B0503020103030203" pitchFamily="34" charset="0"/>
              </a:rPr>
              <a:t>, or </a:t>
            </a:r>
            <a:r>
              <a:rPr lang="en-GB" sz="4300" b="1" dirty="0">
                <a:latin typeface="Sassoon Infant Std" panose="020B0503020103030203" pitchFamily="34" charset="0"/>
              </a:rPr>
              <a:t>/</a:t>
            </a:r>
            <a:r>
              <a:rPr lang="en-GB" sz="4300" b="1" dirty="0" err="1">
                <a:latin typeface="Sassoon Infant Std" panose="020B0503020103030203" pitchFamily="34" charset="0"/>
              </a:rPr>
              <a:t>sh</a:t>
            </a:r>
            <a:r>
              <a:rPr lang="en-GB" sz="4300" b="1" dirty="0">
                <a:latin typeface="Sassoon Infant Std" panose="020B0503020103030203" pitchFamily="34" charset="0"/>
              </a:rPr>
              <a:t>/</a:t>
            </a:r>
            <a:r>
              <a:rPr lang="en-GB" sz="4300" dirty="0">
                <a:latin typeface="Sassoon Infant Std" panose="020B0503020103030203" pitchFamily="34" charset="0"/>
              </a:rPr>
              <a:t>as in </a:t>
            </a:r>
            <a:r>
              <a:rPr lang="en-GB" sz="4300" i="1" dirty="0" err="1">
                <a:latin typeface="Sassoon Infant Std" panose="020B0503020103030203" pitchFamily="34" charset="0"/>
              </a:rPr>
              <a:t>sh</a:t>
            </a:r>
            <a:r>
              <a:rPr lang="en-GB" sz="4300" i="1" dirty="0">
                <a:latin typeface="Sassoon Infant Std" panose="020B0503020103030203" pitchFamily="34" charset="0"/>
              </a:rPr>
              <a:t>-</a:t>
            </a:r>
            <a:r>
              <a:rPr lang="en-GB" sz="4300" i="1" dirty="0" err="1">
                <a:latin typeface="Sassoon Infant Std" panose="020B0503020103030203" pitchFamily="34" charset="0"/>
              </a:rPr>
              <a:t>i</a:t>
            </a:r>
            <a:r>
              <a:rPr lang="en-GB" sz="4300" i="1" dirty="0">
                <a:latin typeface="Sassoon Infant Std" panose="020B0503020103030203" pitchFamily="34" charset="0"/>
              </a:rPr>
              <a:t>-p </a:t>
            </a:r>
            <a:r>
              <a:rPr lang="en-GB" sz="5200" dirty="0"/>
              <a:t>	</a:t>
            </a:r>
          </a:p>
          <a:p>
            <a:pPr marL="0" indent="0">
              <a:buNone/>
            </a:pPr>
            <a:endParaRPr lang="en-GB" sz="4000" dirty="0" smtClean="0">
              <a:latin typeface="Sassoon Infant Std" panose="020B0503020103030203" pitchFamily="34" charset="0"/>
            </a:endParaRPr>
          </a:p>
          <a:p>
            <a:pPr marL="0" indent="0">
              <a:buNone/>
            </a:pPr>
            <a:endParaRPr lang="en-GB" sz="4000" dirty="0">
              <a:latin typeface="Comic Sans MS" panose="030F0702030302020204" pitchFamily="66" charset="0"/>
            </a:endParaRPr>
          </a:p>
          <a:p>
            <a:pPr marL="0" indent="0">
              <a:buNone/>
            </a:pPr>
            <a:endParaRPr lang="en-GB" sz="4000" dirty="0">
              <a:latin typeface="Sassoon Infant Std" panose="020B0503020103030203" pitchFamily="34" charset="0"/>
            </a:endParaRPr>
          </a:p>
        </p:txBody>
      </p:sp>
    </p:spTree>
    <p:extLst>
      <p:ext uri="{BB962C8B-B14F-4D97-AF65-F5344CB8AC3E}">
        <p14:creationId xmlns:p14="http://schemas.microsoft.com/office/powerpoint/2010/main" val="137853854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b="1" dirty="0" smtClean="0">
                <a:solidFill>
                  <a:schemeClr val="accent5">
                    <a:lumMod val="50000"/>
                  </a:schemeClr>
                </a:solidFill>
                <a:latin typeface="Sassoon Infant Std" panose="020B0503020103030203" pitchFamily="34" charset="0"/>
              </a:rPr>
              <a:t>Grapheme</a:t>
            </a:r>
            <a:endParaRPr lang="en-GB" sz="5000" b="1" dirty="0">
              <a:solidFill>
                <a:schemeClr val="accent5">
                  <a:lumMod val="50000"/>
                </a:schemeClr>
              </a:solidFill>
              <a:latin typeface="Sassoon Infant Std" panose="020B0503020103030203" pitchFamily="34" charset="0"/>
            </a:endParaRPr>
          </a:p>
        </p:txBody>
      </p:sp>
      <p:sp>
        <p:nvSpPr>
          <p:cNvPr id="3" name="Content Placeholder 2"/>
          <p:cNvSpPr>
            <a:spLocks noGrp="1"/>
          </p:cNvSpPr>
          <p:nvPr>
            <p:ph idx="1"/>
          </p:nvPr>
        </p:nvSpPr>
        <p:spPr/>
        <p:txBody>
          <a:bodyPr/>
          <a:lstStyle/>
          <a:p>
            <a:endParaRPr lang="en-GB" dirty="0" smtClean="0"/>
          </a:p>
          <a:p>
            <a:pPr marL="0" indent="0">
              <a:buNone/>
            </a:pPr>
            <a:r>
              <a:rPr lang="en-GB" sz="4000" dirty="0" smtClean="0">
                <a:latin typeface="Sassoon Infant Std" panose="020B0503020103030203" pitchFamily="34" charset="0"/>
              </a:rPr>
              <a:t>A </a:t>
            </a:r>
            <a:r>
              <a:rPr lang="en-GB" sz="4000" dirty="0">
                <a:latin typeface="Sassoon Infant Std" panose="020B0503020103030203" pitchFamily="34" charset="0"/>
              </a:rPr>
              <a:t>grapheme is a letter or sequence of letters that represent a phoneme (one sound). </a:t>
            </a:r>
            <a:r>
              <a:rPr lang="en-GB" dirty="0"/>
              <a:t>	</a:t>
            </a:r>
          </a:p>
          <a:p>
            <a:endParaRPr lang="en-GB" sz="4000" dirty="0">
              <a:latin typeface="Comic Sans MS" panose="030F0702030302020204" pitchFamily="66" charset="0"/>
            </a:endParaRPr>
          </a:p>
          <a:p>
            <a:pPr marL="0" indent="0">
              <a:buNone/>
            </a:pPr>
            <a:r>
              <a:rPr lang="en-GB" sz="4000" dirty="0" smtClean="0">
                <a:latin typeface="Comic Sans MS" panose="030F0702030302020204" pitchFamily="66" charset="0"/>
              </a:rPr>
              <a:t> </a:t>
            </a:r>
            <a:r>
              <a:rPr lang="en-GB" sz="4000" dirty="0" smtClean="0">
                <a:latin typeface="Sassoon Infant Std" panose="020B0503020103030203" pitchFamily="34" charset="0"/>
              </a:rPr>
              <a:t>s      t      </a:t>
            </a:r>
            <a:r>
              <a:rPr lang="en-GB" sz="4000" dirty="0" err="1" smtClean="0">
                <a:latin typeface="Sassoon Infant Std" panose="020B0503020103030203" pitchFamily="34" charset="0"/>
              </a:rPr>
              <a:t>ch</a:t>
            </a:r>
            <a:r>
              <a:rPr lang="en-GB" sz="4000" dirty="0" smtClean="0">
                <a:latin typeface="Sassoon Infant Std" panose="020B0503020103030203" pitchFamily="34" charset="0"/>
              </a:rPr>
              <a:t> </a:t>
            </a:r>
            <a:endParaRPr lang="en-GB" sz="4000" dirty="0">
              <a:latin typeface="Sassoon Infant Std" panose="020B0503020103030203" pitchFamily="34" charset="0"/>
            </a:endParaRPr>
          </a:p>
        </p:txBody>
      </p:sp>
      <p:pic>
        <p:nvPicPr>
          <p:cNvPr id="4" name="Picture 3"/>
          <p:cNvPicPr>
            <a:picLocks noChangeAspect="1"/>
          </p:cNvPicPr>
          <p:nvPr/>
        </p:nvPicPr>
        <p:blipFill>
          <a:blip r:embed="rId2"/>
          <a:stretch>
            <a:fillRect/>
          </a:stretch>
        </p:blipFill>
        <p:spPr>
          <a:xfrm>
            <a:off x="1065834" y="4909537"/>
            <a:ext cx="182896" cy="188992"/>
          </a:xfrm>
          <a:prstGeom prst="rect">
            <a:avLst/>
          </a:prstGeom>
        </p:spPr>
      </p:pic>
      <p:pic>
        <p:nvPicPr>
          <p:cNvPr id="5" name="Picture 4"/>
          <p:cNvPicPr>
            <a:picLocks noChangeAspect="1"/>
          </p:cNvPicPr>
          <p:nvPr/>
        </p:nvPicPr>
        <p:blipFill>
          <a:blip r:embed="rId2"/>
          <a:stretch>
            <a:fillRect/>
          </a:stretch>
        </p:blipFill>
        <p:spPr>
          <a:xfrm>
            <a:off x="2207012" y="4927833"/>
            <a:ext cx="182896" cy="188992"/>
          </a:xfrm>
          <a:prstGeom prst="rect">
            <a:avLst/>
          </a:prstGeom>
        </p:spPr>
      </p:pic>
      <p:sp>
        <p:nvSpPr>
          <p:cNvPr id="7" name="Rounded Rectangle 6"/>
          <p:cNvSpPr/>
          <p:nvPr/>
        </p:nvSpPr>
        <p:spPr>
          <a:xfrm>
            <a:off x="3271731" y="4946129"/>
            <a:ext cx="495300" cy="152400"/>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048972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78318" y="2037381"/>
            <a:ext cx="10775482" cy="4351338"/>
          </a:xfrm>
        </p:spPr>
        <p:txBody>
          <a:bodyPr>
            <a:normAutofit/>
          </a:bodyPr>
          <a:lstStyle/>
          <a:p>
            <a:pPr marL="0" indent="0">
              <a:buNone/>
            </a:pPr>
            <a:r>
              <a:rPr lang="en-GB" sz="4000" b="1" dirty="0" smtClean="0">
                <a:latin typeface="Sassoon Infant Std" panose="020B0503020103030203" pitchFamily="34" charset="0"/>
              </a:rPr>
              <a:t>Grapheme Phoneme Correspondences </a:t>
            </a:r>
            <a:r>
              <a:rPr lang="en-GB" sz="4000" dirty="0" smtClean="0">
                <a:latin typeface="Sassoon Infant Std" panose="020B0503020103030203" pitchFamily="34" charset="0"/>
              </a:rPr>
              <a:t>(GPCs) are the relationships between phonemes (sounds) and graphemes (written letters).</a:t>
            </a:r>
          </a:p>
          <a:p>
            <a:pPr marL="0" indent="0">
              <a:buNone/>
            </a:pPr>
            <a:r>
              <a:rPr lang="en-GB" sz="5400" dirty="0" smtClean="0">
                <a:latin typeface="Sassoon Infant Std" panose="020B0503020103030203" pitchFamily="34" charset="0"/>
              </a:rPr>
              <a:t>       t              ai              </a:t>
            </a:r>
            <a:r>
              <a:rPr lang="en-GB" sz="5400" dirty="0" err="1" smtClean="0">
                <a:latin typeface="Sassoon Infant Std" panose="020B0503020103030203" pitchFamily="34" charset="0"/>
              </a:rPr>
              <a:t>igh</a:t>
            </a:r>
            <a:r>
              <a:rPr lang="en-GB" sz="5400" dirty="0" smtClean="0">
                <a:latin typeface="Sassoon Infant Std" panose="020B0503020103030203" pitchFamily="34" charset="0"/>
              </a:rPr>
              <a:t> </a:t>
            </a:r>
            <a:endParaRPr lang="en-GB" sz="5400" dirty="0">
              <a:latin typeface="Sassoon Infant Std" panose="020B0503020103030203" pitchFamily="34" charset="0"/>
            </a:endParaRPr>
          </a:p>
        </p:txBody>
      </p:sp>
      <p:sp>
        <p:nvSpPr>
          <p:cNvPr id="7" name="Rounded Rectangle 6"/>
          <p:cNvSpPr/>
          <p:nvPr/>
        </p:nvSpPr>
        <p:spPr>
          <a:xfrm>
            <a:off x="5340818" y="4489394"/>
            <a:ext cx="495300"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ounded Rectangle 7"/>
          <p:cNvSpPr/>
          <p:nvPr/>
        </p:nvSpPr>
        <p:spPr>
          <a:xfrm>
            <a:off x="8769115" y="4637594"/>
            <a:ext cx="790575" cy="152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Oval 8"/>
          <p:cNvSpPr/>
          <p:nvPr/>
        </p:nvSpPr>
        <p:spPr>
          <a:xfrm>
            <a:off x="2181795" y="4489394"/>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p:cNvSpPr>
            <a:spLocks noGrp="1"/>
          </p:cNvSpPr>
          <p:nvPr>
            <p:ph type="title"/>
          </p:nvPr>
        </p:nvSpPr>
        <p:spPr>
          <a:xfrm>
            <a:off x="578318" y="316999"/>
            <a:ext cx="10515600" cy="1325563"/>
          </a:xfrm>
        </p:spPr>
        <p:txBody>
          <a:bodyPr>
            <a:normAutofit/>
          </a:bodyPr>
          <a:lstStyle/>
          <a:p>
            <a:r>
              <a:rPr lang="en-GB" sz="5000" b="1" dirty="0" smtClean="0">
                <a:solidFill>
                  <a:schemeClr val="accent5">
                    <a:lumMod val="50000"/>
                  </a:schemeClr>
                </a:solidFill>
                <a:latin typeface="Sassoon Infant Std" panose="020B0503020103030203" pitchFamily="34" charset="0"/>
              </a:rPr>
              <a:t>Grapheme Phoneme Correspondences</a:t>
            </a:r>
            <a:endParaRPr lang="en-GB" sz="5000" b="1" dirty="0">
              <a:solidFill>
                <a:schemeClr val="accent5">
                  <a:lumMod val="50000"/>
                </a:schemeClr>
              </a:solidFill>
              <a:latin typeface="Sassoon Infant Std" panose="020B0503020103030203" pitchFamily="34" charset="0"/>
            </a:endParaRPr>
          </a:p>
        </p:txBody>
      </p:sp>
    </p:spTree>
    <p:extLst>
      <p:ext uri="{BB962C8B-B14F-4D97-AF65-F5344CB8AC3E}">
        <p14:creationId xmlns:p14="http://schemas.microsoft.com/office/powerpoint/2010/main" val="30440119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78497"/>
            <a:ext cx="10515600" cy="1325563"/>
          </a:xfrm>
        </p:spPr>
        <p:txBody>
          <a:bodyPr>
            <a:normAutofit/>
          </a:bodyPr>
          <a:lstStyle/>
          <a:p>
            <a:r>
              <a:rPr lang="en-GB" sz="5000" b="1" dirty="0" smtClean="0">
                <a:solidFill>
                  <a:schemeClr val="accent5">
                    <a:lumMod val="50000"/>
                  </a:schemeClr>
                </a:solidFill>
                <a:latin typeface="Sassoon Infant Std" panose="020B0503020103030203" pitchFamily="34" charset="0"/>
              </a:rPr>
              <a:t>Remember…</a:t>
            </a:r>
            <a:endParaRPr lang="en-GB" sz="5000" b="1" dirty="0">
              <a:solidFill>
                <a:schemeClr val="accent5">
                  <a:lumMod val="50000"/>
                </a:schemeClr>
              </a:solidFill>
              <a:latin typeface="Sassoon Infant Std" panose="020B0503020103030203" pitchFamily="34" charset="0"/>
            </a:endParaRPr>
          </a:p>
        </p:txBody>
      </p:sp>
      <p:sp>
        <p:nvSpPr>
          <p:cNvPr id="7" name="Content Placeholder 6"/>
          <p:cNvSpPr>
            <a:spLocks noGrp="1"/>
          </p:cNvSpPr>
          <p:nvPr>
            <p:ph idx="1"/>
          </p:nvPr>
        </p:nvSpPr>
        <p:spPr>
          <a:xfrm>
            <a:off x="838200" y="2152014"/>
            <a:ext cx="10515600" cy="4351338"/>
          </a:xfrm>
        </p:spPr>
        <p:txBody>
          <a:bodyPr/>
          <a:lstStyle/>
          <a:p>
            <a:pPr marL="0" indent="0">
              <a:buNone/>
            </a:pPr>
            <a:r>
              <a:rPr lang="en-GB" dirty="0" smtClean="0"/>
              <a:t> </a:t>
            </a:r>
            <a:r>
              <a:rPr lang="en-GB" sz="4000" dirty="0" smtClean="0">
                <a:latin typeface="Sassoon Infant Std" panose="020B0503020103030203" pitchFamily="34" charset="0"/>
              </a:rPr>
              <a:t>A </a:t>
            </a:r>
            <a:r>
              <a:rPr lang="en-GB" sz="4000" b="1" dirty="0" smtClean="0">
                <a:latin typeface="Sassoon Infant Std" panose="020B0503020103030203" pitchFamily="34" charset="0"/>
              </a:rPr>
              <a:t>phoneme</a:t>
            </a:r>
            <a:r>
              <a:rPr lang="en-GB" sz="4000" dirty="0" smtClean="0">
                <a:latin typeface="Sassoon Infant Std" panose="020B0503020103030203" pitchFamily="34" charset="0"/>
              </a:rPr>
              <a:t> you hear</a:t>
            </a:r>
          </a:p>
          <a:p>
            <a:pPr marL="0" indent="0">
              <a:buNone/>
            </a:pPr>
            <a:endParaRPr lang="en-GB" sz="4000" dirty="0">
              <a:latin typeface="Sassoon Infant Std" panose="020B0503020103030203" pitchFamily="34" charset="0"/>
            </a:endParaRPr>
          </a:p>
          <a:p>
            <a:pPr marL="0" indent="0">
              <a:buNone/>
            </a:pPr>
            <a:endParaRPr lang="en-GB" sz="4000" dirty="0">
              <a:latin typeface="Sassoon Infant Std" panose="020B0503020103030203" pitchFamily="34" charset="0"/>
            </a:endParaRPr>
          </a:p>
          <a:p>
            <a:pPr marL="0" indent="0">
              <a:buNone/>
            </a:pPr>
            <a:r>
              <a:rPr lang="en-GB" sz="4000" dirty="0" smtClean="0">
                <a:latin typeface="Sassoon Infant Std" panose="020B0503020103030203" pitchFamily="34" charset="0"/>
              </a:rPr>
              <a:t>A </a:t>
            </a:r>
            <a:r>
              <a:rPr lang="en-GB" sz="4000" b="1" dirty="0" smtClean="0">
                <a:latin typeface="Sassoon Infant Std" panose="020B0503020103030203" pitchFamily="34" charset="0"/>
              </a:rPr>
              <a:t>grapheme</a:t>
            </a:r>
            <a:r>
              <a:rPr lang="en-GB" sz="4000" dirty="0" smtClean="0">
                <a:latin typeface="Sassoon Infant Std" panose="020B0503020103030203" pitchFamily="34" charset="0"/>
              </a:rPr>
              <a:t> you see</a:t>
            </a:r>
            <a:endParaRPr lang="en-GB" sz="4000" dirty="0">
              <a:latin typeface="Sassoon Infant Std" panose="020B0503020103030203" pitchFamily="34" charset="0"/>
            </a:endParaRPr>
          </a:p>
        </p:txBody>
      </p:sp>
      <p:pic>
        <p:nvPicPr>
          <p:cNvPr id="5" name="Picture 4"/>
          <p:cNvPicPr>
            <a:picLocks noChangeAspect="1"/>
          </p:cNvPicPr>
          <p:nvPr/>
        </p:nvPicPr>
        <p:blipFill>
          <a:blip r:embed="rId2"/>
          <a:stretch>
            <a:fillRect/>
          </a:stretch>
        </p:blipFill>
        <p:spPr>
          <a:xfrm>
            <a:off x="5596248" y="2033157"/>
            <a:ext cx="727684" cy="1095909"/>
          </a:xfrm>
          <a:prstGeom prst="rect">
            <a:avLst/>
          </a:prstGeom>
        </p:spPr>
      </p:pic>
      <p:pic>
        <p:nvPicPr>
          <p:cNvPr id="6" name="Picture 5"/>
          <p:cNvPicPr>
            <a:picLocks noChangeAspect="1"/>
          </p:cNvPicPr>
          <p:nvPr/>
        </p:nvPicPr>
        <p:blipFill>
          <a:blip r:embed="rId3"/>
          <a:stretch>
            <a:fillRect/>
          </a:stretch>
        </p:blipFill>
        <p:spPr>
          <a:xfrm>
            <a:off x="5378429" y="4024085"/>
            <a:ext cx="945503" cy="949112"/>
          </a:xfrm>
          <a:prstGeom prst="rect">
            <a:avLst/>
          </a:prstGeom>
        </p:spPr>
      </p:pic>
    </p:spTree>
    <p:extLst>
      <p:ext uri="{BB962C8B-B14F-4D97-AF65-F5344CB8AC3E}">
        <p14:creationId xmlns:p14="http://schemas.microsoft.com/office/powerpoint/2010/main" val="24964285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FE3D4145-D926-EB4C-9DF8-C1571489040D}"/>
              </a:ext>
            </a:extLst>
          </p:cNvPr>
          <p:cNvGraphicFramePr>
            <a:graphicFrameLocks noGrp="1"/>
          </p:cNvGraphicFramePr>
          <p:nvPr>
            <p:extLst>
              <p:ext uri="{D42A27DB-BD31-4B8C-83A1-F6EECF244321}">
                <p14:modId xmlns:p14="http://schemas.microsoft.com/office/powerpoint/2010/main" val="628495242"/>
              </p:ext>
            </p:extLst>
          </p:nvPr>
        </p:nvGraphicFramePr>
        <p:xfrm>
          <a:off x="2232817" y="1530410"/>
          <a:ext cx="6875600" cy="4640448"/>
        </p:xfrm>
        <a:graphic>
          <a:graphicData uri="http://schemas.openxmlformats.org/drawingml/2006/table">
            <a:tbl>
              <a:tblPr firstRow="1" firstCol="1" bandRow="1">
                <a:tableStyleId>{5C22544A-7EE6-4342-B048-85BDC9FD1C3A}</a:tableStyleId>
              </a:tblPr>
              <a:tblGrid>
                <a:gridCol w="728592">
                  <a:extLst>
                    <a:ext uri="{9D8B030D-6E8A-4147-A177-3AD203B41FA5}">
                      <a16:colId xmlns:a16="http://schemas.microsoft.com/office/drawing/2014/main" val="4138983783"/>
                    </a:ext>
                  </a:extLst>
                </a:gridCol>
                <a:gridCol w="945592">
                  <a:extLst>
                    <a:ext uri="{9D8B030D-6E8A-4147-A177-3AD203B41FA5}">
                      <a16:colId xmlns:a16="http://schemas.microsoft.com/office/drawing/2014/main" val="3053154866"/>
                    </a:ext>
                  </a:extLst>
                </a:gridCol>
                <a:gridCol w="635875">
                  <a:extLst>
                    <a:ext uri="{9D8B030D-6E8A-4147-A177-3AD203B41FA5}">
                      <a16:colId xmlns:a16="http://schemas.microsoft.com/office/drawing/2014/main" val="2730594991"/>
                    </a:ext>
                  </a:extLst>
                </a:gridCol>
                <a:gridCol w="942305">
                  <a:extLst>
                    <a:ext uri="{9D8B030D-6E8A-4147-A177-3AD203B41FA5}">
                      <a16:colId xmlns:a16="http://schemas.microsoft.com/office/drawing/2014/main" val="275150231"/>
                    </a:ext>
                  </a:extLst>
                </a:gridCol>
                <a:gridCol w="734510">
                  <a:extLst>
                    <a:ext uri="{9D8B030D-6E8A-4147-A177-3AD203B41FA5}">
                      <a16:colId xmlns:a16="http://schemas.microsoft.com/office/drawing/2014/main" val="1644038318"/>
                    </a:ext>
                  </a:extLst>
                </a:gridCol>
                <a:gridCol w="1055407">
                  <a:extLst>
                    <a:ext uri="{9D8B030D-6E8A-4147-A177-3AD203B41FA5}">
                      <a16:colId xmlns:a16="http://schemas.microsoft.com/office/drawing/2014/main" val="2649936779"/>
                    </a:ext>
                  </a:extLst>
                </a:gridCol>
                <a:gridCol w="667438">
                  <a:extLst>
                    <a:ext uri="{9D8B030D-6E8A-4147-A177-3AD203B41FA5}">
                      <a16:colId xmlns:a16="http://schemas.microsoft.com/office/drawing/2014/main" val="3099760222"/>
                    </a:ext>
                  </a:extLst>
                </a:gridCol>
                <a:gridCol w="1165881">
                  <a:extLst>
                    <a:ext uri="{9D8B030D-6E8A-4147-A177-3AD203B41FA5}">
                      <a16:colId xmlns:a16="http://schemas.microsoft.com/office/drawing/2014/main" val="485921674"/>
                    </a:ext>
                  </a:extLst>
                </a:gridCol>
              </a:tblGrid>
              <a:tr h="428726">
                <a:tc gridSpan="8">
                  <a:txBody>
                    <a:bodyPr/>
                    <a:lstStyle/>
                    <a:p>
                      <a:pPr algn="ctr">
                        <a:spcAft>
                          <a:spcPts val="0"/>
                        </a:spcAft>
                      </a:pPr>
                      <a:r>
                        <a:rPr lang="en-US" sz="2300" dirty="0">
                          <a:solidFill>
                            <a:schemeClr val="bg1"/>
                          </a:solidFill>
                          <a:effectLst/>
                          <a:latin typeface="Sassoon Infant Std" panose="020B0503020103030203" pitchFamily="34" charset="0"/>
                        </a:rPr>
                        <a:t>Phoneme and </a:t>
                      </a:r>
                      <a:r>
                        <a:rPr lang="en-US" sz="2300" dirty="0" smtClean="0">
                          <a:solidFill>
                            <a:schemeClr val="bg1"/>
                          </a:solidFill>
                          <a:effectLst/>
                          <a:latin typeface="Sassoon Infant Std" panose="020B0503020103030203" pitchFamily="34" charset="0"/>
                        </a:rPr>
                        <a:t>example</a:t>
                      </a:r>
                      <a:r>
                        <a:rPr lang="en-US" sz="2300" baseline="0" dirty="0" smtClean="0">
                          <a:solidFill>
                            <a:schemeClr val="bg1"/>
                          </a:solidFill>
                          <a:effectLst/>
                          <a:latin typeface="Sassoon Infant Std" panose="020B0503020103030203" pitchFamily="34" charset="0"/>
                        </a:rPr>
                        <a:t> </a:t>
                      </a:r>
                      <a:r>
                        <a:rPr lang="en-US" sz="2300" dirty="0" smtClean="0">
                          <a:solidFill>
                            <a:schemeClr val="bg1"/>
                          </a:solidFill>
                          <a:effectLst/>
                          <a:latin typeface="Sassoon Infant Std" panose="020B0503020103030203" pitchFamily="34" charset="0"/>
                        </a:rPr>
                        <a:t>word</a:t>
                      </a:r>
                      <a:endParaRPr lang="en-US" sz="1600" dirty="0">
                        <a:solidFill>
                          <a:schemeClr val="bg1"/>
                        </a:solidFill>
                        <a:effectLst/>
                        <a:latin typeface="Sassoon Infant Std" panose="020B0503020103030203" pitchFamily="34" charset="0"/>
                      </a:endParaRPr>
                    </a:p>
                  </a:txBody>
                  <a:tcPr marL="83688" marR="83688" marT="41844" marB="41844">
                    <a:solidFill>
                      <a:srgbClr val="351771">
                        <a:alpha val="50196"/>
                      </a:srgb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89766965"/>
                  </a:ext>
                </a:extLst>
              </a:tr>
              <a:tr h="348699">
                <a:tc>
                  <a:txBody>
                    <a:bodyPr/>
                    <a:lstStyle/>
                    <a:p>
                      <a:pPr algn="ctr">
                        <a:spcAft>
                          <a:spcPts val="0"/>
                        </a:spcAft>
                      </a:pPr>
                      <a:r>
                        <a:rPr lang="en-US" sz="2300">
                          <a:solidFill>
                            <a:schemeClr val="bg1"/>
                          </a:solidFill>
                          <a:effectLst/>
                          <a:latin typeface="Sassoon Infant Std" panose="020B0503020103030203" pitchFamily="34" charset="0"/>
                        </a:rPr>
                        <a:t>s</a:t>
                      </a:r>
                      <a:endParaRPr lang="en-US" sz="160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sit</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a</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ant</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t</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tin</a:t>
                      </a:r>
                      <a:endParaRPr lang="en-US" sz="160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p</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pip</a:t>
                      </a:r>
                      <a:endParaRPr lang="en-US" sz="1600">
                        <a:effectLst/>
                        <a:latin typeface="Sassoon Infant Std" panose="020B0503020103030203" pitchFamily="34" charset="0"/>
                      </a:endParaRPr>
                    </a:p>
                  </a:txBody>
                  <a:tcPr marL="60020" marR="60020" marT="0" marB="0"/>
                </a:tc>
                <a:extLst>
                  <a:ext uri="{0D108BD9-81ED-4DB2-BD59-A6C34878D82A}">
                    <a16:rowId xmlns:a16="http://schemas.microsoft.com/office/drawing/2014/main" val="100198232"/>
                  </a:ext>
                </a:extLst>
              </a:tr>
              <a:tr h="348699">
                <a:tc>
                  <a:txBody>
                    <a:bodyPr/>
                    <a:lstStyle/>
                    <a:p>
                      <a:pPr algn="ctr">
                        <a:spcAft>
                          <a:spcPts val="0"/>
                        </a:spcAft>
                      </a:pPr>
                      <a:r>
                        <a:rPr lang="en-US" sz="2300" err="1">
                          <a:solidFill>
                            <a:schemeClr val="bg1"/>
                          </a:solidFill>
                          <a:effectLst/>
                          <a:latin typeface="Sassoon Infant Std" panose="020B0503020103030203" pitchFamily="34" charset="0"/>
                        </a:rPr>
                        <a:t>i</a:t>
                      </a:r>
                      <a:endParaRPr lang="en-US" sz="160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ink</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a:solidFill>
                            <a:schemeClr val="bg1"/>
                          </a:solidFill>
                          <a:effectLst/>
                          <a:latin typeface="Sassoon Infant Std" panose="020B0503020103030203" pitchFamily="34" charset="0"/>
                        </a:rPr>
                        <a:t>n</a:t>
                      </a:r>
                      <a:endParaRPr lang="en-US" sz="1600" b="1">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nap</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m</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map</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d</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dig</a:t>
                      </a:r>
                      <a:endParaRPr lang="en-US" sz="1600">
                        <a:effectLst/>
                        <a:latin typeface="Sassoon Infant Std" panose="020B0503020103030203" pitchFamily="34" charset="0"/>
                      </a:endParaRPr>
                    </a:p>
                  </a:txBody>
                  <a:tcPr marL="60020" marR="60020" marT="0" marB="0"/>
                </a:tc>
                <a:extLst>
                  <a:ext uri="{0D108BD9-81ED-4DB2-BD59-A6C34878D82A}">
                    <a16:rowId xmlns:a16="http://schemas.microsoft.com/office/drawing/2014/main" val="710513909"/>
                  </a:ext>
                </a:extLst>
              </a:tr>
              <a:tr h="348699">
                <a:tc>
                  <a:txBody>
                    <a:bodyPr/>
                    <a:lstStyle/>
                    <a:p>
                      <a:pPr algn="ctr">
                        <a:spcAft>
                          <a:spcPts val="0"/>
                        </a:spcAft>
                      </a:pPr>
                      <a:r>
                        <a:rPr lang="en-US" sz="2300">
                          <a:solidFill>
                            <a:schemeClr val="bg1"/>
                          </a:solidFill>
                          <a:effectLst/>
                          <a:latin typeface="Sassoon Infant Std" panose="020B0503020103030203" pitchFamily="34" charset="0"/>
                        </a:rPr>
                        <a:t>g</a:t>
                      </a:r>
                      <a:endParaRPr lang="en-US" sz="160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got</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a:solidFill>
                            <a:schemeClr val="bg1"/>
                          </a:solidFill>
                          <a:effectLst/>
                          <a:latin typeface="Sassoon Infant Std" panose="020B0503020103030203" pitchFamily="34" charset="0"/>
                        </a:rPr>
                        <a:t>o</a:t>
                      </a:r>
                      <a:endParaRPr lang="en-US" sz="1600" b="1">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on</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c</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cot</a:t>
                      </a:r>
                      <a:endParaRPr lang="en-US" sz="160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k</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kit</a:t>
                      </a:r>
                      <a:endParaRPr lang="en-US" sz="1600">
                        <a:effectLst/>
                        <a:latin typeface="Sassoon Infant Std" panose="020B0503020103030203" pitchFamily="34" charset="0"/>
                      </a:endParaRPr>
                    </a:p>
                  </a:txBody>
                  <a:tcPr marL="60020" marR="60020" marT="0" marB="0"/>
                </a:tc>
                <a:extLst>
                  <a:ext uri="{0D108BD9-81ED-4DB2-BD59-A6C34878D82A}">
                    <a16:rowId xmlns:a16="http://schemas.microsoft.com/office/drawing/2014/main" val="2938933140"/>
                  </a:ext>
                </a:extLst>
              </a:tr>
              <a:tr h="348699">
                <a:tc>
                  <a:txBody>
                    <a:bodyPr/>
                    <a:lstStyle/>
                    <a:p>
                      <a:pPr algn="ctr">
                        <a:spcAft>
                          <a:spcPts val="0"/>
                        </a:spcAft>
                      </a:pPr>
                      <a:r>
                        <a:rPr lang="en-US" sz="2300">
                          <a:solidFill>
                            <a:schemeClr val="bg1"/>
                          </a:solidFill>
                          <a:effectLst/>
                          <a:latin typeface="Sassoon Infant Std" panose="020B0503020103030203" pitchFamily="34" charset="0"/>
                        </a:rPr>
                        <a:t>ck</a:t>
                      </a:r>
                      <a:endParaRPr lang="en-US" sz="160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pick</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a:solidFill>
                            <a:schemeClr val="bg1"/>
                          </a:solidFill>
                          <a:effectLst/>
                          <a:latin typeface="Sassoon Infant Std" panose="020B0503020103030203" pitchFamily="34" charset="0"/>
                        </a:rPr>
                        <a:t>e</a:t>
                      </a:r>
                      <a:endParaRPr lang="en-US" sz="1600" b="1">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peg</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u</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up</a:t>
                      </a:r>
                      <a:endParaRPr lang="en-US" sz="160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r</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run</a:t>
                      </a:r>
                      <a:endParaRPr lang="en-US" sz="1600">
                        <a:effectLst/>
                        <a:latin typeface="Sassoon Infant Std" panose="020B0503020103030203" pitchFamily="34" charset="0"/>
                      </a:endParaRPr>
                    </a:p>
                  </a:txBody>
                  <a:tcPr marL="60020" marR="60020" marT="0" marB="0"/>
                </a:tc>
                <a:extLst>
                  <a:ext uri="{0D108BD9-81ED-4DB2-BD59-A6C34878D82A}">
                    <a16:rowId xmlns:a16="http://schemas.microsoft.com/office/drawing/2014/main" val="3432950750"/>
                  </a:ext>
                </a:extLst>
              </a:tr>
              <a:tr h="348699">
                <a:tc>
                  <a:txBody>
                    <a:bodyPr/>
                    <a:lstStyle/>
                    <a:p>
                      <a:pPr algn="ctr">
                        <a:spcAft>
                          <a:spcPts val="0"/>
                        </a:spcAft>
                      </a:pPr>
                      <a:r>
                        <a:rPr lang="en-US" sz="2300">
                          <a:solidFill>
                            <a:schemeClr val="bg1"/>
                          </a:solidFill>
                          <a:effectLst/>
                          <a:latin typeface="Sassoon Infant Std" panose="020B0503020103030203" pitchFamily="34" charset="0"/>
                        </a:rPr>
                        <a:t>h</a:t>
                      </a:r>
                      <a:endParaRPr lang="en-US" sz="160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hot</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a:solidFill>
                            <a:schemeClr val="bg1"/>
                          </a:solidFill>
                          <a:effectLst/>
                          <a:latin typeface="Sassoon Infant Std" panose="020B0503020103030203" pitchFamily="34" charset="0"/>
                        </a:rPr>
                        <a:t>b</a:t>
                      </a:r>
                      <a:endParaRPr lang="en-US" sz="1600" b="1">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bat</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f</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fan</a:t>
                      </a:r>
                      <a:endParaRPr lang="en-US" sz="160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l</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lap</a:t>
                      </a:r>
                      <a:endParaRPr lang="en-US" sz="1600">
                        <a:effectLst/>
                        <a:latin typeface="Sassoon Infant Std" panose="020B0503020103030203" pitchFamily="34" charset="0"/>
                      </a:endParaRPr>
                    </a:p>
                  </a:txBody>
                  <a:tcPr marL="60020" marR="60020" marT="0" marB="0"/>
                </a:tc>
                <a:extLst>
                  <a:ext uri="{0D108BD9-81ED-4DB2-BD59-A6C34878D82A}">
                    <a16:rowId xmlns:a16="http://schemas.microsoft.com/office/drawing/2014/main" val="2375925999"/>
                  </a:ext>
                </a:extLst>
              </a:tr>
              <a:tr h="348699">
                <a:tc>
                  <a:txBody>
                    <a:bodyPr/>
                    <a:lstStyle/>
                    <a:p>
                      <a:pPr algn="ctr">
                        <a:spcAft>
                          <a:spcPts val="0"/>
                        </a:spcAft>
                      </a:pPr>
                      <a:r>
                        <a:rPr lang="en-US" sz="2300">
                          <a:solidFill>
                            <a:schemeClr val="bg1"/>
                          </a:solidFill>
                          <a:effectLst/>
                          <a:latin typeface="Sassoon Infant Std" panose="020B0503020103030203" pitchFamily="34" charset="0"/>
                        </a:rPr>
                        <a:t>j</a:t>
                      </a:r>
                      <a:endParaRPr lang="en-US" sz="160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jog</a:t>
                      </a:r>
                      <a:endParaRPr lang="en-US" sz="1600">
                        <a:effectLst/>
                        <a:latin typeface="Sassoon Infant Std" panose="020B0503020103030203" pitchFamily="34" charset="0"/>
                      </a:endParaRPr>
                    </a:p>
                  </a:txBody>
                  <a:tcPr marL="60020" marR="60020" marT="0" marB="0"/>
                </a:tc>
                <a:tc>
                  <a:txBody>
                    <a:bodyPr/>
                    <a:lstStyle/>
                    <a:p>
                      <a:pPr algn="ctr">
                        <a:spcAft>
                          <a:spcPts val="0"/>
                        </a:spcAft>
                      </a:pPr>
                      <a:r>
                        <a:rPr lang="en-US" sz="2300" b="1">
                          <a:solidFill>
                            <a:schemeClr val="bg1"/>
                          </a:solidFill>
                          <a:effectLst/>
                          <a:latin typeface="Sassoon Infant Std" panose="020B0503020103030203" pitchFamily="34" charset="0"/>
                        </a:rPr>
                        <a:t>v</a:t>
                      </a:r>
                      <a:endParaRPr lang="en-US" sz="1600" b="1">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vet</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w</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web</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x</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mix</a:t>
                      </a:r>
                      <a:endParaRPr lang="en-US" sz="1600">
                        <a:effectLst/>
                        <a:latin typeface="Sassoon Infant Std" panose="020B0503020103030203" pitchFamily="34" charset="0"/>
                      </a:endParaRPr>
                    </a:p>
                  </a:txBody>
                  <a:tcPr marL="60020" marR="60020" marT="0" marB="0"/>
                </a:tc>
                <a:extLst>
                  <a:ext uri="{0D108BD9-81ED-4DB2-BD59-A6C34878D82A}">
                    <a16:rowId xmlns:a16="http://schemas.microsoft.com/office/drawing/2014/main" val="2446166362"/>
                  </a:ext>
                </a:extLst>
              </a:tr>
              <a:tr h="348699">
                <a:tc>
                  <a:txBody>
                    <a:bodyPr/>
                    <a:lstStyle/>
                    <a:p>
                      <a:pPr algn="ctr">
                        <a:spcAft>
                          <a:spcPts val="0"/>
                        </a:spcAft>
                      </a:pPr>
                      <a:r>
                        <a:rPr lang="en-US" sz="2300">
                          <a:solidFill>
                            <a:schemeClr val="bg1"/>
                          </a:solidFill>
                          <a:effectLst/>
                          <a:latin typeface="Sassoon Infant Std" panose="020B0503020103030203" pitchFamily="34" charset="0"/>
                        </a:rPr>
                        <a:t>y</a:t>
                      </a:r>
                      <a:endParaRPr lang="en-US" sz="160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yap</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a:solidFill>
                            <a:schemeClr val="bg1"/>
                          </a:solidFill>
                          <a:effectLst/>
                          <a:latin typeface="Sassoon Infant Std" panose="020B0503020103030203" pitchFamily="34" charset="0"/>
                        </a:rPr>
                        <a:t>z</a:t>
                      </a:r>
                      <a:endParaRPr lang="en-US" sz="1600" b="1">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zip</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err="1">
                          <a:solidFill>
                            <a:schemeClr val="bg1"/>
                          </a:solidFill>
                          <a:effectLst/>
                          <a:latin typeface="Sassoon Infant Std" panose="020B0503020103030203" pitchFamily="34" charset="0"/>
                        </a:rPr>
                        <a:t>zz</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buzz</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err="1">
                          <a:solidFill>
                            <a:schemeClr val="bg1"/>
                          </a:solidFill>
                          <a:effectLst/>
                          <a:latin typeface="Sassoon Infant Std" panose="020B0503020103030203" pitchFamily="34" charset="0"/>
                        </a:rPr>
                        <a:t>qu</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quiz</a:t>
                      </a:r>
                      <a:endParaRPr lang="en-US" sz="1600">
                        <a:effectLst/>
                        <a:latin typeface="Sassoon Infant Std" panose="020B0503020103030203" pitchFamily="34" charset="0"/>
                      </a:endParaRPr>
                    </a:p>
                  </a:txBody>
                  <a:tcPr marL="60020" marR="60020" marT="0" marB="0"/>
                </a:tc>
                <a:extLst>
                  <a:ext uri="{0D108BD9-81ED-4DB2-BD59-A6C34878D82A}">
                    <a16:rowId xmlns:a16="http://schemas.microsoft.com/office/drawing/2014/main" val="3368207902"/>
                  </a:ext>
                </a:extLst>
              </a:tr>
              <a:tr h="348699">
                <a:tc>
                  <a:txBody>
                    <a:bodyPr/>
                    <a:lstStyle/>
                    <a:p>
                      <a:pPr algn="ctr">
                        <a:spcAft>
                          <a:spcPts val="0"/>
                        </a:spcAft>
                      </a:pPr>
                      <a:r>
                        <a:rPr lang="en-US" sz="2300" err="1">
                          <a:solidFill>
                            <a:schemeClr val="bg1"/>
                          </a:solidFill>
                          <a:effectLst/>
                          <a:latin typeface="Sassoon Infant Std" panose="020B0503020103030203" pitchFamily="34" charset="0"/>
                        </a:rPr>
                        <a:t>ch</a:t>
                      </a:r>
                      <a:endParaRPr lang="en-US" sz="160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chop</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err="1">
                          <a:solidFill>
                            <a:schemeClr val="bg1"/>
                          </a:solidFill>
                          <a:effectLst/>
                          <a:latin typeface="Sassoon Infant Std" panose="020B0503020103030203" pitchFamily="34" charset="0"/>
                        </a:rPr>
                        <a:t>sh</a:t>
                      </a:r>
                      <a:endParaRPr lang="en-US" sz="1600" b="1">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shed</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err="1">
                          <a:solidFill>
                            <a:schemeClr val="bg1"/>
                          </a:solidFill>
                          <a:effectLst/>
                          <a:latin typeface="Sassoon Infant Std" panose="020B0503020103030203" pitchFamily="34" charset="0"/>
                        </a:rPr>
                        <a:t>th</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thin</a:t>
                      </a:r>
                      <a:endParaRPr lang="en-US" sz="1600">
                        <a:effectLst/>
                        <a:latin typeface="Sassoon Infant Std" panose="020B0503020103030203" pitchFamily="34" charset="0"/>
                      </a:endParaRPr>
                    </a:p>
                  </a:txBody>
                  <a:tcPr marL="60020" marR="60020" marT="0" marB="0"/>
                </a:tc>
                <a:tc>
                  <a:txBody>
                    <a:bodyPr/>
                    <a:lstStyle/>
                    <a:p>
                      <a:pPr algn="ctr">
                        <a:spcAft>
                          <a:spcPts val="0"/>
                        </a:spcAft>
                      </a:pPr>
                      <a:r>
                        <a:rPr lang="en-US" sz="2300" b="1" dirty="0" err="1">
                          <a:solidFill>
                            <a:schemeClr val="bg1"/>
                          </a:solidFill>
                          <a:effectLst/>
                          <a:latin typeface="Sassoon Infant Std" panose="020B0503020103030203" pitchFamily="34" charset="0"/>
                        </a:rPr>
                        <a:t>th</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then</a:t>
                      </a:r>
                      <a:endParaRPr lang="en-US" sz="1600">
                        <a:effectLst/>
                        <a:latin typeface="Sassoon Infant Std" panose="020B0503020103030203" pitchFamily="34" charset="0"/>
                      </a:endParaRPr>
                    </a:p>
                  </a:txBody>
                  <a:tcPr marL="60020" marR="60020" marT="0" marB="0"/>
                </a:tc>
                <a:extLst>
                  <a:ext uri="{0D108BD9-81ED-4DB2-BD59-A6C34878D82A}">
                    <a16:rowId xmlns:a16="http://schemas.microsoft.com/office/drawing/2014/main" val="3949374160"/>
                  </a:ext>
                </a:extLst>
              </a:tr>
              <a:tr h="348699">
                <a:tc>
                  <a:txBody>
                    <a:bodyPr/>
                    <a:lstStyle/>
                    <a:p>
                      <a:pPr algn="ctr">
                        <a:spcAft>
                          <a:spcPts val="0"/>
                        </a:spcAft>
                      </a:pPr>
                      <a:r>
                        <a:rPr lang="en-US" sz="2300" dirty="0">
                          <a:solidFill>
                            <a:schemeClr val="bg1"/>
                          </a:solidFill>
                          <a:effectLst/>
                          <a:latin typeface="Sassoon Infant Std" panose="020B0503020103030203" pitchFamily="34" charset="0"/>
                        </a:rPr>
                        <a:t>ng</a:t>
                      </a:r>
                      <a:endParaRPr lang="en-US" sz="1600"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ring</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a:solidFill>
                            <a:schemeClr val="bg1"/>
                          </a:solidFill>
                          <a:effectLst/>
                          <a:latin typeface="Sassoon Infant Std" panose="020B0503020103030203" pitchFamily="34" charset="0"/>
                        </a:rPr>
                        <a:t>ai</a:t>
                      </a:r>
                      <a:endParaRPr lang="en-US" sz="1600" b="1">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rain</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err="1">
                          <a:solidFill>
                            <a:schemeClr val="bg1"/>
                          </a:solidFill>
                          <a:effectLst/>
                          <a:latin typeface="Sassoon Infant Std" panose="020B0503020103030203" pitchFamily="34" charset="0"/>
                        </a:rPr>
                        <a:t>ee</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feet</a:t>
                      </a:r>
                      <a:endParaRPr lang="en-US" sz="1600">
                        <a:effectLst/>
                        <a:latin typeface="Sassoon Infant Std" panose="020B0503020103030203" pitchFamily="34" charset="0"/>
                      </a:endParaRPr>
                    </a:p>
                  </a:txBody>
                  <a:tcPr marL="60020" marR="60020" marT="0" marB="0"/>
                </a:tc>
                <a:tc>
                  <a:txBody>
                    <a:bodyPr/>
                    <a:lstStyle/>
                    <a:p>
                      <a:pPr algn="ctr">
                        <a:spcAft>
                          <a:spcPts val="0"/>
                        </a:spcAft>
                      </a:pPr>
                      <a:r>
                        <a:rPr lang="en-US" sz="2300" b="1" dirty="0" err="1">
                          <a:solidFill>
                            <a:schemeClr val="bg1"/>
                          </a:solidFill>
                          <a:effectLst/>
                          <a:latin typeface="Sassoon Infant Std" panose="020B0503020103030203" pitchFamily="34" charset="0"/>
                        </a:rPr>
                        <a:t>igh</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night</a:t>
                      </a:r>
                      <a:endParaRPr lang="en-US" sz="1600">
                        <a:effectLst/>
                        <a:latin typeface="Sassoon Infant Std" panose="020B0503020103030203" pitchFamily="34" charset="0"/>
                      </a:endParaRPr>
                    </a:p>
                  </a:txBody>
                  <a:tcPr marL="60020" marR="60020" marT="0" marB="0"/>
                </a:tc>
                <a:extLst>
                  <a:ext uri="{0D108BD9-81ED-4DB2-BD59-A6C34878D82A}">
                    <a16:rowId xmlns:a16="http://schemas.microsoft.com/office/drawing/2014/main" val="2512143073"/>
                  </a:ext>
                </a:extLst>
              </a:tr>
              <a:tr h="348699">
                <a:tc>
                  <a:txBody>
                    <a:bodyPr/>
                    <a:lstStyle/>
                    <a:p>
                      <a:pPr>
                        <a:spcAft>
                          <a:spcPts val="0"/>
                        </a:spcAft>
                      </a:pPr>
                      <a:r>
                        <a:rPr lang="en-US" sz="2300" err="1">
                          <a:solidFill>
                            <a:schemeClr val="bg1"/>
                          </a:solidFill>
                          <a:effectLst/>
                          <a:latin typeface="Sassoon Infant Std" panose="020B0503020103030203" pitchFamily="34" charset="0"/>
                        </a:rPr>
                        <a:t>oa</a:t>
                      </a:r>
                      <a:endParaRPr lang="en-US" sz="160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boat</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err="1">
                          <a:solidFill>
                            <a:schemeClr val="bg1"/>
                          </a:solidFill>
                          <a:effectLst/>
                          <a:latin typeface="Sassoon Infant Std" panose="020B0503020103030203" pitchFamily="34" charset="0"/>
                        </a:rPr>
                        <a:t>oo</a:t>
                      </a:r>
                      <a:endParaRPr lang="en-US" sz="1600" b="1">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boot</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err="1">
                          <a:solidFill>
                            <a:schemeClr val="bg1"/>
                          </a:solidFill>
                          <a:effectLst/>
                          <a:latin typeface="Sassoon Infant Std" panose="020B0503020103030203" pitchFamily="34" charset="0"/>
                        </a:rPr>
                        <a:t>oo</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look</a:t>
                      </a:r>
                      <a:endParaRPr lang="en-US" sz="1600">
                        <a:effectLst/>
                        <a:latin typeface="Sassoon Infant Std" panose="020B0503020103030203" pitchFamily="34" charset="0"/>
                      </a:endParaRPr>
                    </a:p>
                  </a:txBody>
                  <a:tcPr marL="60020" marR="60020" marT="0" marB="0"/>
                </a:tc>
                <a:tc>
                  <a:txBody>
                    <a:bodyPr/>
                    <a:lstStyle/>
                    <a:p>
                      <a:pPr algn="ctr">
                        <a:spcAft>
                          <a:spcPts val="0"/>
                        </a:spcAft>
                      </a:pPr>
                      <a:r>
                        <a:rPr lang="en-US" sz="2300" b="1" dirty="0" err="1">
                          <a:solidFill>
                            <a:schemeClr val="bg1"/>
                          </a:solidFill>
                          <a:effectLst/>
                          <a:latin typeface="Sassoon Infant Std" panose="020B0503020103030203" pitchFamily="34" charset="0"/>
                        </a:rPr>
                        <a:t>ar</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park</a:t>
                      </a:r>
                      <a:endParaRPr lang="en-US" sz="1600">
                        <a:effectLst/>
                        <a:latin typeface="Sassoon Infant Std" panose="020B0503020103030203" pitchFamily="34" charset="0"/>
                      </a:endParaRPr>
                    </a:p>
                  </a:txBody>
                  <a:tcPr marL="60020" marR="60020" marT="0" marB="0"/>
                </a:tc>
                <a:extLst>
                  <a:ext uri="{0D108BD9-81ED-4DB2-BD59-A6C34878D82A}">
                    <a16:rowId xmlns:a16="http://schemas.microsoft.com/office/drawing/2014/main" val="580749939"/>
                  </a:ext>
                </a:extLst>
              </a:tr>
              <a:tr h="348699">
                <a:tc>
                  <a:txBody>
                    <a:bodyPr/>
                    <a:lstStyle/>
                    <a:p>
                      <a:pPr>
                        <a:spcAft>
                          <a:spcPts val="0"/>
                        </a:spcAft>
                      </a:pPr>
                      <a:r>
                        <a:rPr lang="en-US" sz="2300">
                          <a:solidFill>
                            <a:schemeClr val="bg1"/>
                          </a:solidFill>
                          <a:effectLst/>
                          <a:latin typeface="Sassoon Infant Std" panose="020B0503020103030203" pitchFamily="34" charset="0"/>
                        </a:rPr>
                        <a:t>or</a:t>
                      </a:r>
                      <a:endParaRPr lang="en-US" sz="160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sort</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err="1">
                          <a:solidFill>
                            <a:schemeClr val="bg1"/>
                          </a:solidFill>
                          <a:effectLst/>
                          <a:latin typeface="Sassoon Infant Std" panose="020B0503020103030203" pitchFamily="34" charset="0"/>
                        </a:rPr>
                        <a:t>ur</a:t>
                      </a:r>
                      <a:endParaRPr lang="en-US" sz="1600" b="1">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curl</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ow</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cow</a:t>
                      </a:r>
                      <a:endParaRPr lang="en-US" sz="160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oi</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a:effectLst/>
                          <a:latin typeface="Sassoon Infant Std" panose="020B0503020103030203" pitchFamily="34" charset="0"/>
                        </a:rPr>
                        <a:t>coin</a:t>
                      </a:r>
                      <a:endParaRPr lang="en-US" sz="1600">
                        <a:effectLst/>
                        <a:latin typeface="Sassoon Infant Std" panose="020B0503020103030203" pitchFamily="34" charset="0"/>
                      </a:endParaRPr>
                    </a:p>
                  </a:txBody>
                  <a:tcPr marL="60020" marR="60020" marT="0" marB="0"/>
                </a:tc>
                <a:extLst>
                  <a:ext uri="{0D108BD9-81ED-4DB2-BD59-A6C34878D82A}">
                    <a16:rowId xmlns:a16="http://schemas.microsoft.com/office/drawing/2014/main" val="1338024349"/>
                  </a:ext>
                </a:extLst>
              </a:tr>
              <a:tr h="348699">
                <a:tc>
                  <a:txBody>
                    <a:bodyPr/>
                    <a:lstStyle/>
                    <a:p>
                      <a:pPr>
                        <a:spcAft>
                          <a:spcPts val="0"/>
                        </a:spcAft>
                      </a:pPr>
                      <a:r>
                        <a:rPr lang="en-US" sz="2300" dirty="0">
                          <a:solidFill>
                            <a:schemeClr val="bg1"/>
                          </a:solidFill>
                          <a:effectLst/>
                          <a:latin typeface="Sassoon Infant Std" panose="020B0503020103030203" pitchFamily="34" charset="0"/>
                        </a:rPr>
                        <a:t>ear</a:t>
                      </a:r>
                      <a:endParaRPr lang="en-US" sz="1600"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dear</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air</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fair</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err="1">
                          <a:solidFill>
                            <a:schemeClr val="bg1"/>
                          </a:solidFill>
                          <a:effectLst/>
                          <a:latin typeface="Sassoon Infant Std" panose="020B0503020103030203" pitchFamily="34" charset="0"/>
                        </a:rPr>
                        <a:t>ure</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sure</a:t>
                      </a:r>
                      <a:endParaRPr lang="en-US" sz="1600" dirty="0">
                        <a:effectLst/>
                        <a:latin typeface="Sassoon Infant Std" panose="020B0503020103030203" pitchFamily="34" charset="0"/>
                      </a:endParaRPr>
                    </a:p>
                  </a:txBody>
                  <a:tcPr marL="60020" marR="60020" marT="0" marB="0"/>
                </a:tc>
                <a:tc>
                  <a:txBody>
                    <a:bodyPr/>
                    <a:lstStyle/>
                    <a:p>
                      <a:pPr algn="ctr">
                        <a:spcAft>
                          <a:spcPts val="0"/>
                        </a:spcAft>
                      </a:pPr>
                      <a:r>
                        <a:rPr lang="en-US" sz="2300" b="1" dirty="0">
                          <a:solidFill>
                            <a:schemeClr val="bg1"/>
                          </a:solidFill>
                          <a:effectLst/>
                          <a:latin typeface="Sassoon Infant Std" panose="020B0503020103030203" pitchFamily="34" charset="0"/>
                        </a:rPr>
                        <a:t>er</a:t>
                      </a:r>
                      <a:endParaRPr lang="en-US" sz="1600" b="1" dirty="0">
                        <a:solidFill>
                          <a:schemeClr val="bg1"/>
                        </a:solidFill>
                        <a:effectLst/>
                        <a:latin typeface="Sassoon Infant Std" panose="020B0503020103030203" pitchFamily="34" charset="0"/>
                      </a:endParaRPr>
                    </a:p>
                  </a:txBody>
                  <a:tcPr marL="60020" marR="60020" marT="0" marB="0">
                    <a:solidFill>
                      <a:srgbClr val="351771">
                        <a:alpha val="50196"/>
                      </a:srgbClr>
                    </a:solidFill>
                  </a:tcPr>
                </a:tc>
                <a:tc>
                  <a:txBody>
                    <a:bodyPr/>
                    <a:lstStyle/>
                    <a:p>
                      <a:pPr algn="ctr">
                        <a:spcAft>
                          <a:spcPts val="0"/>
                        </a:spcAft>
                      </a:pPr>
                      <a:r>
                        <a:rPr lang="en-US" sz="2300" dirty="0">
                          <a:effectLst/>
                          <a:latin typeface="Sassoon Infant Std" panose="020B0503020103030203" pitchFamily="34" charset="0"/>
                        </a:rPr>
                        <a:t>better</a:t>
                      </a:r>
                      <a:endParaRPr lang="en-US" sz="1600" dirty="0">
                        <a:effectLst/>
                        <a:latin typeface="Sassoon Infant Std" panose="020B0503020103030203" pitchFamily="34" charset="0"/>
                      </a:endParaRPr>
                    </a:p>
                  </a:txBody>
                  <a:tcPr marL="60020" marR="60020" marT="0" marB="0"/>
                </a:tc>
                <a:extLst>
                  <a:ext uri="{0D108BD9-81ED-4DB2-BD59-A6C34878D82A}">
                    <a16:rowId xmlns:a16="http://schemas.microsoft.com/office/drawing/2014/main" val="1454539473"/>
                  </a:ext>
                </a:extLst>
              </a:tr>
            </a:tbl>
          </a:graphicData>
        </a:graphic>
      </p:graphicFrame>
      <p:sp>
        <p:nvSpPr>
          <p:cNvPr id="3" name="Title 1"/>
          <p:cNvSpPr txBox="1">
            <a:spLocks/>
          </p:cNvSpPr>
          <p:nvPr/>
        </p:nvSpPr>
        <p:spPr>
          <a:xfrm>
            <a:off x="578318" y="316999"/>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5000" b="1" dirty="0" smtClean="0">
                <a:solidFill>
                  <a:schemeClr val="accent5">
                    <a:lumMod val="50000"/>
                  </a:schemeClr>
                </a:solidFill>
                <a:latin typeface="Sassoon Infant Std" panose="020B0503020103030203" pitchFamily="34" charset="0"/>
              </a:rPr>
              <a:t>Pronunciation</a:t>
            </a:r>
            <a:endParaRPr lang="en-GB" sz="5000" b="1" dirty="0">
              <a:solidFill>
                <a:schemeClr val="accent5">
                  <a:lumMod val="50000"/>
                </a:schemeClr>
              </a:solidFill>
              <a:latin typeface="Sassoon Infant Std" panose="020B0503020103030203" pitchFamily="34" charset="0"/>
            </a:endParaRPr>
          </a:p>
        </p:txBody>
      </p:sp>
    </p:spTree>
    <p:extLst>
      <p:ext uri="{BB962C8B-B14F-4D97-AF65-F5344CB8AC3E}">
        <p14:creationId xmlns:p14="http://schemas.microsoft.com/office/powerpoint/2010/main" val="769981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3" y="264381"/>
            <a:ext cx="10515600" cy="1325563"/>
          </a:xfrm>
        </p:spPr>
        <p:txBody>
          <a:bodyPr>
            <a:normAutofit/>
          </a:bodyPr>
          <a:lstStyle/>
          <a:p>
            <a:r>
              <a:rPr lang="en-GB" sz="5000" b="1" dirty="0" smtClean="0">
                <a:solidFill>
                  <a:schemeClr val="accent5">
                    <a:lumMod val="50000"/>
                  </a:schemeClr>
                </a:solidFill>
                <a:latin typeface="Sassoon Infant Std" panose="020B0503020103030203" pitchFamily="34" charset="0"/>
              </a:rPr>
              <a:t>CVC words</a:t>
            </a:r>
            <a:endParaRPr lang="en-GB" sz="5000" b="1" dirty="0">
              <a:solidFill>
                <a:schemeClr val="accent5">
                  <a:lumMod val="50000"/>
                </a:schemeClr>
              </a:solidFill>
              <a:latin typeface="Sassoon Infant Std" panose="020B0503020103030203" pitchFamily="34" charset="0"/>
            </a:endParaRPr>
          </a:p>
        </p:txBody>
      </p:sp>
      <p:sp>
        <p:nvSpPr>
          <p:cNvPr id="3" name="Content Placeholder 2"/>
          <p:cNvSpPr>
            <a:spLocks noGrp="1"/>
          </p:cNvSpPr>
          <p:nvPr>
            <p:ph idx="1"/>
          </p:nvPr>
        </p:nvSpPr>
        <p:spPr>
          <a:xfrm>
            <a:off x="677333" y="1581151"/>
            <a:ext cx="10676467" cy="4460212"/>
          </a:xfrm>
        </p:spPr>
        <p:txBody>
          <a:bodyPr>
            <a:normAutofit/>
          </a:bodyPr>
          <a:lstStyle/>
          <a:p>
            <a:pPr marL="0" indent="0">
              <a:buNone/>
            </a:pPr>
            <a:r>
              <a:rPr lang="en-GB" sz="4000" dirty="0" smtClean="0">
                <a:latin typeface="Sassoon Infant Std" panose="020B0503020103030203" pitchFamily="34" charset="0"/>
              </a:rPr>
              <a:t>Consonants (C) and vowels (V) in </a:t>
            </a:r>
            <a:r>
              <a:rPr lang="en-GB" sz="4000" b="1" dirty="0" smtClean="0">
                <a:latin typeface="Sassoon Infant Std" panose="020B0503020103030203" pitchFamily="34" charset="0"/>
              </a:rPr>
              <a:t>CVC words </a:t>
            </a:r>
            <a:r>
              <a:rPr lang="en-GB" sz="4000" dirty="0" smtClean="0">
                <a:latin typeface="Sassoon Infant Std" panose="020B0503020103030203" pitchFamily="34" charset="0"/>
              </a:rPr>
              <a:t>relate to the phonemes (sounds) rather than the alphabetic letters. </a:t>
            </a:r>
          </a:p>
          <a:p>
            <a:pPr marL="0" indent="0">
              <a:buNone/>
            </a:pPr>
            <a:endParaRPr lang="en-GB" sz="4000" dirty="0">
              <a:latin typeface="Sassoon Infant Std" panose="020B0503020103030203" pitchFamily="34" charset="0"/>
            </a:endParaRPr>
          </a:p>
          <a:p>
            <a:pPr marL="0" indent="0">
              <a:buNone/>
            </a:pPr>
            <a:r>
              <a:rPr lang="en-GB" sz="4000" dirty="0" smtClean="0">
                <a:latin typeface="Sassoon Infant Std" panose="020B0503020103030203" pitchFamily="34" charset="0"/>
              </a:rPr>
              <a:t>p </a:t>
            </a:r>
            <a:r>
              <a:rPr lang="en-GB" sz="4000" dirty="0" err="1" smtClean="0">
                <a:latin typeface="Sassoon Infant Std" panose="020B0503020103030203" pitchFamily="34" charset="0"/>
              </a:rPr>
              <a:t>i</a:t>
            </a:r>
            <a:r>
              <a:rPr lang="en-GB" sz="4000" dirty="0" smtClean="0">
                <a:latin typeface="Sassoon Infant Std" panose="020B0503020103030203" pitchFamily="34" charset="0"/>
              </a:rPr>
              <a:t> n      d o g         s h e </a:t>
            </a:r>
            <a:r>
              <a:rPr lang="en-GB" sz="4000" dirty="0" err="1" smtClean="0">
                <a:latin typeface="Sassoon Infant Std" panose="020B0503020103030203" pitchFamily="34" charset="0"/>
              </a:rPr>
              <a:t>e</a:t>
            </a:r>
            <a:r>
              <a:rPr lang="en-GB" sz="4000" dirty="0" smtClean="0">
                <a:latin typeface="Sassoon Infant Std" panose="020B0503020103030203" pitchFamily="34" charset="0"/>
              </a:rPr>
              <a:t> p      n </a:t>
            </a:r>
            <a:r>
              <a:rPr lang="en-GB" sz="4000" dirty="0" err="1" smtClean="0">
                <a:latin typeface="Sassoon Infant Std" panose="020B0503020103030203" pitchFamily="34" charset="0"/>
              </a:rPr>
              <a:t>i</a:t>
            </a:r>
            <a:r>
              <a:rPr lang="en-GB" sz="4000" dirty="0" smtClean="0">
                <a:latin typeface="Sassoon Infant Std" panose="020B0503020103030203" pitchFamily="34" charset="0"/>
              </a:rPr>
              <a:t> g h t </a:t>
            </a:r>
          </a:p>
        </p:txBody>
      </p:sp>
      <p:sp>
        <p:nvSpPr>
          <p:cNvPr id="20" name="Oval 19"/>
          <p:cNvSpPr/>
          <p:nvPr/>
        </p:nvSpPr>
        <p:spPr>
          <a:xfrm>
            <a:off x="805988" y="4647968"/>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ounded Rectangle 25"/>
          <p:cNvSpPr/>
          <p:nvPr/>
        </p:nvSpPr>
        <p:spPr>
          <a:xfrm>
            <a:off x="5897695" y="4533347"/>
            <a:ext cx="514350" cy="1146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ounded Rectangle 26"/>
          <p:cNvSpPr/>
          <p:nvPr/>
        </p:nvSpPr>
        <p:spPr>
          <a:xfrm>
            <a:off x="8248633" y="4571060"/>
            <a:ext cx="895350" cy="13222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ounded Rectangle 30"/>
          <p:cNvSpPr/>
          <p:nvPr/>
        </p:nvSpPr>
        <p:spPr>
          <a:xfrm flipV="1">
            <a:off x="5137144" y="4534754"/>
            <a:ext cx="590550" cy="1132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Oval 15"/>
          <p:cNvSpPr/>
          <p:nvPr/>
        </p:nvSpPr>
        <p:spPr>
          <a:xfrm>
            <a:off x="1135494" y="4647968"/>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p:cNvSpPr/>
          <p:nvPr/>
        </p:nvSpPr>
        <p:spPr>
          <a:xfrm>
            <a:off x="1508575" y="4647968"/>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p:cNvSpPr/>
          <p:nvPr/>
        </p:nvSpPr>
        <p:spPr>
          <a:xfrm>
            <a:off x="2691239" y="4647967"/>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p:cNvSpPr/>
          <p:nvPr/>
        </p:nvSpPr>
        <p:spPr>
          <a:xfrm>
            <a:off x="3071514" y="4647967"/>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p:cNvSpPr/>
          <p:nvPr/>
        </p:nvSpPr>
        <p:spPr>
          <a:xfrm>
            <a:off x="3534371" y="4647967"/>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p:cNvSpPr/>
          <p:nvPr/>
        </p:nvSpPr>
        <p:spPr>
          <a:xfrm>
            <a:off x="6662647" y="4647967"/>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p:cNvSpPr/>
          <p:nvPr/>
        </p:nvSpPr>
        <p:spPr>
          <a:xfrm>
            <a:off x="7885599" y="4571060"/>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p:cNvSpPr/>
          <p:nvPr/>
        </p:nvSpPr>
        <p:spPr>
          <a:xfrm>
            <a:off x="9359153" y="4590658"/>
            <a:ext cx="144000" cy="144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92240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700" y="237714"/>
            <a:ext cx="10515600" cy="1325563"/>
          </a:xfrm>
        </p:spPr>
        <p:txBody>
          <a:bodyPr>
            <a:normAutofit/>
          </a:bodyPr>
          <a:lstStyle/>
          <a:p>
            <a:r>
              <a:rPr lang="en-GB" sz="5000" b="1" dirty="0" smtClean="0">
                <a:solidFill>
                  <a:schemeClr val="accent5">
                    <a:lumMod val="50000"/>
                  </a:schemeClr>
                </a:solidFill>
                <a:latin typeface="Sassoon Infant Std" panose="020B0503020103030203" pitchFamily="34" charset="0"/>
              </a:rPr>
              <a:t>Digraph </a:t>
            </a:r>
            <a:endParaRPr lang="en-GB" sz="5000" b="1" dirty="0">
              <a:solidFill>
                <a:schemeClr val="accent5">
                  <a:lumMod val="50000"/>
                </a:schemeClr>
              </a:solidFill>
              <a:latin typeface="Sassoon Infant Std" panose="020B0503020103030203" pitchFamily="34" charset="0"/>
            </a:endParaRPr>
          </a:p>
        </p:txBody>
      </p:sp>
      <p:sp>
        <p:nvSpPr>
          <p:cNvPr id="3" name="Content Placeholder 2"/>
          <p:cNvSpPr>
            <a:spLocks noGrp="1"/>
          </p:cNvSpPr>
          <p:nvPr>
            <p:ph idx="1"/>
          </p:nvPr>
        </p:nvSpPr>
        <p:spPr>
          <a:xfrm>
            <a:off x="571163" y="1500759"/>
            <a:ext cx="11116532" cy="5053654"/>
          </a:xfrm>
        </p:spPr>
        <p:txBody>
          <a:bodyPr>
            <a:noAutofit/>
          </a:bodyPr>
          <a:lstStyle/>
          <a:p>
            <a:pPr marL="0" indent="0">
              <a:buNone/>
            </a:pPr>
            <a:r>
              <a:rPr lang="en-GB" sz="3000" dirty="0" smtClean="0">
                <a:latin typeface="Sassoon Infant Std" panose="020B0503020103030203" pitchFamily="34" charset="0"/>
              </a:rPr>
              <a:t>A </a:t>
            </a:r>
            <a:r>
              <a:rPr lang="en-GB" sz="3000" dirty="0">
                <a:latin typeface="Sassoon Infant Std" panose="020B0503020103030203" pitchFamily="34" charset="0"/>
              </a:rPr>
              <a:t>digraph is a single sound </a:t>
            </a:r>
            <a:r>
              <a:rPr lang="en-GB" sz="3000" dirty="0" smtClean="0">
                <a:latin typeface="Sassoon Infant Std" panose="020B0503020103030203" pitchFamily="34" charset="0"/>
              </a:rPr>
              <a:t>(phoneme</a:t>
            </a:r>
            <a:r>
              <a:rPr lang="en-GB" sz="3000" dirty="0">
                <a:latin typeface="Sassoon Infant Std" panose="020B0503020103030203" pitchFamily="34" charset="0"/>
              </a:rPr>
              <a:t>) that is made up of </a:t>
            </a:r>
            <a:r>
              <a:rPr lang="en-GB" sz="3000" dirty="0" smtClean="0">
                <a:latin typeface="Sassoon Infant Std" panose="020B0503020103030203" pitchFamily="34" charset="0"/>
              </a:rPr>
              <a:t>two letters</a:t>
            </a:r>
            <a:r>
              <a:rPr lang="en-GB" sz="3000" dirty="0">
                <a:latin typeface="Sassoon Infant Std" panose="020B0503020103030203" pitchFamily="34" charset="0"/>
              </a:rPr>
              <a:t>, e.g. </a:t>
            </a:r>
            <a:endParaRPr lang="en-GB" sz="3000" dirty="0" smtClean="0">
              <a:latin typeface="Sassoon Infant Std" panose="020B0503020103030203" pitchFamily="34" charset="0"/>
            </a:endParaRPr>
          </a:p>
          <a:p>
            <a:pPr marL="0" indent="0">
              <a:buNone/>
            </a:pPr>
            <a:r>
              <a:rPr lang="en-GB" sz="3000" dirty="0" err="1" smtClean="0">
                <a:latin typeface="Sassoon Infant Std" panose="020B0503020103030203" pitchFamily="34" charset="0"/>
              </a:rPr>
              <a:t>ai</a:t>
            </a:r>
            <a:r>
              <a:rPr lang="en-GB" sz="3000" dirty="0" smtClean="0">
                <a:latin typeface="Sassoon Infant Std" panose="020B0503020103030203" pitchFamily="34" charset="0"/>
              </a:rPr>
              <a:t>           </a:t>
            </a:r>
            <a:r>
              <a:rPr lang="en-GB" sz="3000" dirty="0" err="1" smtClean="0">
                <a:latin typeface="Sassoon Infant Std" panose="020B0503020103030203" pitchFamily="34" charset="0"/>
              </a:rPr>
              <a:t>ee</a:t>
            </a:r>
            <a:r>
              <a:rPr lang="en-GB" sz="3000" dirty="0" smtClean="0">
                <a:latin typeface="Sassoon Infant Std" panose="020B0503020103030203" pitchFamily="34" charset="0"/>
              </a:rPr>
              <a:t>            sh          </a:t>
            </a:r>
            <a:r>
              <a:rPr lang="en-GB" sz="3000" dirty="0" err="1" smtClean="0">
                <a:latin typeface="Sassoon Infant Std" panose="020B0503020103030203" pitchFamily="34" charset="0"/>
              </a:rPr>
              <a:t>oa</a:t>
            </a:r>
            <a:r>
              <a:rPr lang="en-GB" sz="3000" dirty="0" smtClean="0">
                <a:latin typeface="Sassoon Infant Std" panose="020B0503020103030203" pitchFamily="34" charset="0"/>
              </a:rPr>
              <a:t>         ch </a:t>
            </a:r>
          </a:p>
          <a:p>
            <a:pPr marL="0" indent="0">
              <a:buNone/>
            </a:pPr>
            <a:endParaRPr lang="en-GB" sz="3000" dirty="0" smtClean="0">
              <a:latin typeface="Sassoon Infant Std" panose="020B0503020103030203" pitchFamily="34" charset="0"/>
            </a:endParaRPr>
          </a:p>
          <a:p>
            <a:pPr marL="0" indent="0">
              <a:buNone/>
            </a:pPr>
            <a:r>
              <a:rPr lang="en-GB" sz="3000" dirty="0" smtClean="0">
                <a:latin typeface="Sassoon Infant Std" panose="020B0503020103030203" pitchFamily="34" charset="0"/>
              </a:rPr>
              <a:t>Examples of words that contain digraphs can be found below:</a:t>
            </a:r>
          </a:p>
          <a:p>
            <a:r>
              <a:rPr lang="en-GB" sz="3000" dirty="0" smtClean="0">
                <a:latin typeface="Sassoon Infant Std" panose="020B0503020103030203" pitchFamily="34" charset="0"/>
              </a:rPr>
              <a:t>r</a:t>
            </a:r>
            <a:r>
              <a:rPr lang="en-GB" sz="3000" u="sng" dirty="0" smtClean="0">
                <a:latin typeface="Sassoon Infant Std" panose="020B0503020103030203" pitchFamily="34" charset="0"/>
              </a:rPr>
              <a:t>ai</a:t>
            </a:r>
            <a:r>
              <a:rPr lang="en-GB" sz="3000" dirty="0" smtClean="0">
                <a:latin typeface="Sassoon Infant Std" panose="020B0503020103030203" pitchFamily="34" charset="0"/>
              </a:rPr>
              <a:t>n </a:t>
            </a:r>
          </a:p>
          <a:p>
            <a:r>
              <a:rPr lang="en-GB" sz="3000" dirty="0" smtClean="0">
                <a:latin typeface="Sassoon Infant Std" panose="020B0503020103030203" pitchFamily="34" charset="0"/>
              </a:rPr>
              <a:t>f</a:t>
            </a:r>
            <a:r>
              <a:rPr lang="en-GB" sz="3000" u="sng" dirty="0" smtClean="0">
                <a:latin typeface="Sassoon Infant Std" panose="020B0503020103030203" pitchFamily="34" charset="0"/>
              </a:rPr>
              <a:t>ee</a:t>
            </a:r>
            <a:r>
              <a:rPr lang="en-GB" sz="3000" dirty="0" smtClean="0">
                <a:latin typeface="Sassoon Infant Std" panose="020B0503020103030203" pitchFamily="34" charset="0"/>
              </a:rPr>
              <a:t>t</a:t>
            </a:r>
          </a:p>
          <a:p>
            <a:r>
              <a:rPr lang="en-GB" sz="3000" u="sng" dirty="0" smtClean="0">
                <a:latin typeface="Sassoon Infant Std" panose="020B0503020103030203" pitchFamily="34" charset="0"/>
              </a:rPr>
              <a:t>sh</a:t>
            </a:r>
            <a:r>
              <a:rPr lang="en-GB" sz="3000" dirty="0" smtClean="0">
                <a:latin typeface="Sassoon Infant Std" panose="020B0503020103030203" pitchFamily="34" charset="0"/>
              </a:rPr>
              <a:t>op</a:t>
            </a:r>
          </a:p>
          <a:p>
            <a:r>
              <a:rPr lang="en-GB" sz="3000" dirty="0" smtClean="0">
                <a:latin typeface="Sassoon Infant Std" panose="020B0503020103030203" pitchFamily="34" charset="0"/>
              </a:rPr>
              <a:t>b</a:t>
            </a:r>
            <a:r>
              <a:rPr lang="en-GB" sz="3000" u="sng" dirty="0" smtClean="0">
                <a:latin typeface="Sassoon Infant Std" panose="020B0503020103030203" pitchFamily="34" charset="0"/>
              </a:rPr>
              <a:t>oa</a:t>
            </a:r>
            <a:r>
              <a:rPr lang="en-GB" sz="3000" dirty="0" smtClean="0">
                <a:latin typeface="Sassoon Infant Std" panose="020B0503020103030203" pitchFamily="34" charset="0"/>
              </a:rPr>
              <a:t>t</a:t>
            </a:r>
          </a:p>
          <a:p>
            <a:r>
              <a:rPr lang="en-GB" sz="3000" u="sng" dirty="0" smtClean="0">
                <a:latin typeface="Sassoon Infant Std" panose="020B0503020103030203" pitchFamily="34" charset="0"/>
              </a:rPr>
              <a:t>ch</a:t>
            </a:r>
            <a:r>
              <a:rPr lang="en-GB" sz="3000" dirty="0" smtClean="0">
                <a:latin typeface="Sassoon Infant Std" panose="020B0503020103030203" pitchFamily="34" charset="0"/>
              </a:rPr>
              <a:t>ip </a:t>
            </a:r>
          </a:p>
          <a:p>
            <a:pPr marL="0" indent="0">
              <a:buNone/>
            </a:pPr>
            <a:endParaRPr lang="en-GB" sz="3000" dirty="0" smtClean="0">
              <a:latin typeface="Sassoon Infant Std" panose="020B0503020103030203" pitchFamily="34" charset="0"/>
            </a:endParaRPr>
          </a:p>
        </p:txBody>
      </p:sp>
      <p:sp>
        <p:nvSpPr>
          <p:cNvPr id="18" name="Rounded Rectangle 17"/>
          <p:cNvSpPr/>
          <p:nvPr/>
        </p:nvSpPr>
        <p:spPr>
          <a:xfrm>
            <a:off x="647700" y="2826322"/>
            <a:ext cx="32400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ounded Rectangle 18"/>
          <p:cNvSpPr/>
          <p:nvPr/>
        </p:nvSpPr>
        <p:spPr>
          <a:xfrm>
            <a:off x="2238202" y="2826321"/>
            <a:ext cx="32400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ounded Rectangle 19"/>
          <p:cNvSpPr/>
          <p:nvPr/>
        </p:nvSpPr>
        <p:spPr>
          <a:xfrm>
            <a:off x="4008812" y="2826321"/>
            <a:ext cx="32400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ounded Rectangle 20"/>
          <p:cNvSpPr/>
          <p:nvPr/>
        </p:nvSpPr>
        <p:spPr>
          <a:xfrm>
            <a:off x="5526676" y="2826321"/>
            <a:ext cx="32400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ounded Rectangle 21"/>
          <p:cNvSpPr/>
          <p:nvPr/>
        </p:nvSpPr>
        <p:spPr>
          <a:xfrm>
            <a:off x="6927321" y="2826321"/>
            <a:ext cx="32400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1392695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701" y="327948"/>
            <a:ext cx="10515600" cy="1325563"/>
          </a:xfrm>
        </p:spPr>
        <p:txBody>
          <a:bodyPr>
            <a:normAutofit/>
          </a:bodyPr>
          <a:lstStyle/>
          <a:p>
            <a:r>
              <a:rPr lang="en-GB" sz="5000" b="1" dirty="0" smtClean="0">
                <a:solidFill>
                  <a:schemeClr val="accent5">
                    <a:lumMod val="50000"/>
                  </a:schemeClr>
                </a:solidFill>
                <a:latin typeface="Sassoon Infant Std" panose="020B0503020103030203" pitchFamily="34" charset="0"/>
              </a:rPr>
              <a:t>Trigraph </a:t>
            </a:r>
            <a:endParaRPr lang="en-GB" sz="5000" b="1" dirty="0">
              <a:solidFill>
                <a:schemeClr val="accent5">
                  <a:lumMod val="50000"/>
                </a:schemeClr>
              </a:solidFill>
              <a:latin typeface="Sassoon Infant Std" panose="020B0503020103030203" pitchFamily="34" charset="0"/>
            </a:endParaRPr>
          </a:p>
        </p:txBody>
      </p:sp>
      <p:sp>
        <p:nvSpPr>
          <p:cNvPr id="3" name="Content Placeholder 2"/>
          <p:cNvSpPr>
            <a:spLocks noGrp="1"/>
          </p:cNvSpPr>
          <p:nvPr>
            <p:ph idx="1"/>
          </p:nvPr>
        </p:nvSpPr>
        <p:spPr>
          <a:xfrm>
            <a:off x="394701" y="1653511"/>
            <a:ext cx="8596668" cy="4605971"/>
          </a:xfrm>
        </p:spPr>
        <p:txBody>
          <a:bodyPr>
            <a:noAutofit/>
          </a:bodyPr>
          <a:lstStyle/>
          <a:p>
            <a:pPr marL="0" indent="0">
              <a:buNone/>
            </a:pPr>
            <a:r>
              <a:rPr lang="en-GB" sz="3000" dirty="0" smtClean="0">
                <a:latin typeface="Sassoon Infant Std" panose="020B0503020103030203" pitchFamily="34" charset="0"/>
              </a:rPr>
              <a:t>A </a:t>
            </a:r>
            <a:r>
              <a:rPr lang="en-GB" sz="3000" dirty="0" err="1">
                <a:latin typeface="Sassoon Infant Std" panose="020B0503020103030203" pitchFamily="34" charset="0"/>
              </a:rPr>
              <a:t>trigraph</a:t>
            </a:r>
            <a:r>
              <a:rPr lang="en-GB" sz="3000" dirty="0">
                <a:latin typeface="Sassoon Infant Std" panose="020B0503020103030203" pitchFamily="34" charset="0"/>
              </a:rPr>
              <a:t> is a single sound (a phoneme) that is made up of </a:t>
            </a:r>
            <a:r>
              <a:rPr lang="en-GB" sz="3000" dirty="0" smtClean="0">
                <a:latin typeface="Sassoon Infant Std" panose="020B0503020103030203" pitchFamily="34" charset="0"/>
              </a:rPr>
              <a:t>three letters.</a:t>
            </a:r>
          </a:p>
          <a:p>
            <a:pPr marL="0" indent="0">
              <a:buNone/>
            </a:pPr>
            <a:endParaRPr lang="en-GB" sz="3000" dirty="0">
              <a:latin typeface="Sassoon Infant Std" panose="020B0503020103030203" pitchFamily="34" charset="0"/>
            </a:endParaRPr>
          </a:p>
          <a:p>
            <a:pPr marL="0" indent="0">
              <a:buNone/>
            </a:pPr>
            <a:r>
              <a:rPr lang="en-GB" sz="3000" dirty="0" smtClean="0">
                <a:latin typeface="Sassoon Infant Std" panose="020B0503020103030203" pitchFamily="34" charset="0"/>
              </a:rPr>
              <a:t> </a:t>
            </a:r>
            <a:r>
              <a:rPr lang="en-GB" sz="3000" dirty="0" err="1" smtClean="0">
                <a:latin typeface="Sassoon Infant Std" panose="020B0503020103030203" pitchFamily="34" charset="0"/>
              </a:rPr>
              <a:t>igh</a:t>
            </a:r>
            <a:r>
              <a:rPr lang="en-GB" sz="3000" dirty="0" smtClean="0">
                <a:latin typeface="Sassoon Infant Std" panose="020B0503020103030203" pitchFamily="34" charset="0"/>
              </a:rPr>
              <a:t>           ear          air      </a:t>
            </a:r>
          </a:p>
          <a:p>
            <a:pPr marL="0" indent="0">
              <a:buNone/>
            </a:pPr>
            <a:endParaRPr lang="en-GB" sz="3000" dirty="0">
              <a:latin typeface="Sassoon Infant Std" panose="020B0503020103030203" pitchFamily="34" charset="0"/>
            </a:endParaRPr>
          </a:p>
          <a:p>
            <a:pPr marL="0" indent="0">
              <a:buNone/>
            </a:pPr>
            <a:r>
              <a:rPr lang="en-GB" sz="3000" dirty="0" smtClean="0">
                <a:latin typeface="Sassoon Infant Std" panose="020B0503020103030203" pitchFamily="34" charset="0"/>
              </a:rPr>
              <a:t>Examples of trigraphs can be found below:</a:t>
            </a:r>
          </a:p>
          <a:p>
            <a:r>
              <a:rPr lang="en-GB" sz="3000" dirty="0">
                <a:latin typeface="Sassoon Infant Std" panose="020B0503020103030203" pitchFamily="34" charset="0"/>
              </a:rPr>
              <a:t>l</a:t>
            </a:r>
            <a:r>
              <a:rPr lang="en-GB" sz="3000" u="sng" dirty="0" smtClean="0">
                <a:latin typeface="Sassoon Infant Std" panose="020B0503020103030203" pitchFamily="34" charset="0"/>
              </a:rPr>
              <a:t>igh</a:t>
            </a:r>
            <a:r>
              <a:rPr lang="en-GB" sz="3000" dirty="0" smtClean="0">
                <a:latin typeface="Sassoon Infant Std" panose="020B0503020103030203" pitchFamily="34" charset="0"/>
              </a:rPr>
              <a:t>t</a:t>
            </a:r>
          </a:p>
          <a:p>
            <a:r>
              <a:rPr lang="en-GB" sz="3000" dirty="0" smtClean="0">
                <a:latin typeface="Sassoon Infant Std" panose="020B0503020103030203" pitchFamily="34" charset="0"/>
              </a:rPr>
              <a:t>h</a:t>
            </a:r>
            <a:r>
              <a:rPr lang="en-GB" sz="3000" u="sng" dirty="0" smtClean="0">
                <a:latin typeface="Sassoon Infant Std" panose="020B0503020103030203" pitchFamily="34" charset="0"/>
              </a:rPr>
              <a:t>ear</a:t>
            </a:r>
          </a:p>
          <a:p>
            <a:r>
              <a:rPr lang="en-GB" sz="3000" dirty="0" smtClean="0">
                <a:latin typeface="Sassoon Infant Std" panose="020B0503020103030203" pitchFamily="34" charset="0"/>
              </a:rPr>
              <a:t>h</a:t>
            </a:r>
            <a:r>
              <a:rPr lang="en-GB" sz="3000" u="sng" dirty="0" smtClean="0">
                <a:latin typeface="Sassoon Infant Std" panose="020B0503020103030203" pitchFamily="34" charset="0"/>
              </a:rPr>
              <a:t>air</a:t>
            </a:r>
          </a:p>
          <a:p>
            <a:pPr marL="0" indent="0">
              <a:buNone/>
            </a:pPr>
            <a:endParaRPr lang="en-GB" sz="3000" dirty="0" smtClean="0">
              <a:latin typeface="Sassoon Infant Std" panose="020B0503020103030203" pitchFamily="34" charset="0"/>
            </a:endParaRPr>
          </a:p>
          <a:p>
            <a:pPr marL="0" indent="0">
              <a:buNone/>
            </a:pPr>
            <a:endParaRPr lang="en-GB" sz="3000" dirty="0">
              <a:latin typeface="Sassoon Infant Std" panose="020B0503020103030203" pitchFamily="34" charset="0"/>
            </a:endParaRPr>
          </a:p>
        </p:txBody>
      </p:sp>
      <p:sp>
        <p:nvSpPr>
          <p:cNvPr id="8" name="Rounded Rectangle 7"/>
          <p:cNvSpPr/>
          <p:nvPr/>
        </p:nvSpPr>
        <p:spPr>
          <a:xfrm>
            <a:off x="623453" y="3533529"/>
            <a:ext cx="43200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ounded Rectangle 8"/>
          <p:cNvSpPr/>
          <p:nvPr/>
        </p:nvSpPr>
        <p:spPr>
          <a:xfrm>
            <a:off x="2380209" y="3510669"/>
            <a:ext cx="43200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ounded Rectangle 9"/>
          <p:cNvSpPr/>
          <p:nvPr/>
        </p:nvSpPr>
        <p:spPr>
          <a:xfrm>
            <a:off x="4017817" y="3533528"/>
            <a:ext cx="432000"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14147749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19100" y="228600"/>
            <a:ext cx="10906125" cy="9477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dirty="0" smtClean="0">
                <a:solidFill>
                  <a:schemeClr val="accent5">
                    <a:lumMod val="50000"/>
                  </a:schemeClr>
                </a:solidFill>
                <a:latin typeface="Sassoon Infant Std" panose="020B0503020103030203" pitchFamily="34" charset="0"/>
              </a:rPr>
              <a:t>Oral Blending and Segmenting</a:t>
            </a:r>
            <a:endParaRPr lang="en-GB" sz="5000" b="1" dirty="0">
              <a:solidFill>
                <a:schemeClr val="accent5">
                  <a:lumMod val="50000"/>
                </a:schemeClr>
              </a:solidFill>
              <a:latin typeface="Sassoon Infant Std" panose="020B0503020103030203" pitchFamily="34" charset="0"/>
            </a:endParaRPr>
          </a:p>
        </p:txBody>
      </p:sp>
      <p:sp>
        <p:nvSpPr>
          <p:cNvPr id="8" name="Content Placeholder 2"/>
          <p:cNvSpPr txBox="1">
            <a:spLocks/>
          </p:cNvSpPr>
          <p:nvPr/>
        </p:nvSpPr>
        <p:spPr>
          <a:xfrm>
            <a:off x="285750" y="1243013"/>
            <a:ext cx="10315575" cy="53673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endParaRPr lang="en-GB" sz="3000" dirty="0">
              <a:solidFill>
                <a:srgbClr val="0070C0"/>
              </a:solidFill>
              <a:latin typeface="Centaur" panose="02030504050205020304" pitchFamily="18" charset="0"/>
            </a:endParaRPr>
          </a:p>
        </p:txBody>
      </p:sp>
      <p:sp>
        <p:nvSpPr>
          <p:cNvPr id="5" name="Content Placeholder 2"/>
          <p:cNvSpPr txBox="1">
            <a:spLocks/>
          </p:cNvSpPr>
          <p:nvPr/>
        </p:nvSpPr>
        <p:spPr>
          <a:xfrm>
            <a:off x="228600" y="1362075"/>
            <a:ext cx="11439144" cy="5080288"/>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3000" dirty="0" smtClean="0">
                <a:latin typeface="Sassoon Infant Std" panose="020B0503020103030203" pitchFamily="34" charset="0"/>
              </a:rPr>
              <a:t>Oral Blending is hearing spoken </a:t>
            </a:r>
            <a:r>
              <a:rPr lang="en-GB" sz="3000" dirty="0">
                <a:latin typeface="Sassoon Infant Std" panose="020B0503020103030203" pitchFamily="34" charset="0"/>
              </a:rPr>
              <a:t>sounds and merging them together to make </a:t>
            </a:r>
            <a:r>
              <a:rPr lang="en-GB" sz="3000" dirty="0" smtClean="0">
                <a:latin typeface="Sassoon Infant Std" panose="020B0503020103030203" pitchFamily="34" charset="0"/>
              </a:rPr>
              <a:t>words. For </a:t>
            </a:r>
            <a:r>
              <a:rPr lang="en-GB" sz="3000" dirty="0">
                <a:latin typeface="Sassoon Infant Std" panose="020B0503020103030203" pitchFamily="34" charset="0"/>
              </a:rPr>
              <a:t>example</a:t>
            </a:r>
            <a:r>
              <a:rPr lang="en-GB" sz="3000" dirty="0" smtClean="0">
                <a:latin typeface="Sassoon Infant Std" panose="020B0503020103030203" pitchFamily="34" charset="0"/>
              </a:rPr>
              <a:t>, ‘m-a-t’ makes ‘mat</a:t>
            </a:r>
            <a:r>
              <a:rPr lang="en-GB" sz="3000" dirty="0">
                <a:latin typeface="Sassoon Infant Std" panose="020B0503020103030203" pitchFamily="34" charset="0"/>
              </a:rPr>
              <a:t>’. </a:t>
            </a:r>
            <a:endParaRPr lang="en-GB" sz="3000" dirty="0" smtClean="0">
              <a:latin typeface="Sassoon Infant Std" panose="020B0503020103030203" pitchFamily="34" charset="0"/>
            </a:endParaRPr>
          </a:p>
          <a:p>
            <a:pPr marL="457200" indent="-457200" algn="l">
              <a:buFont typeface="Arial" panose="020B0604020202020204" pitchFamily="34" charset="0"/>
              <a:buChar char="•"/>
            </a:pPr>
            <a:endParaRPr lang="en-GB" altLang="en-US" sz="3000" b="1" i="1" dirty="0">
              <a:solidFill>
                <a:srgbClr val="0070C4"/>
              </a:solidFill>
              <a:latin typeface="Sassoon Infant Std" panose="020B0503020103030203" pitchFamily="34" charset="0"/>
            </a:endParaRPr>
          </a:p>
          <a:p>
            <a:pPr algn="l"/>
            <a:r>
              <a:rPr lang="en-GB" sz="3000" dirty="0" smtClean="0">
                <a:latin typeface="Sassoon Infant Std" panose="020B0503020103030203" pitchFamily="34" charset="0"/>
              </a:rPr>
              <a:t>Oral segmenting is splitting </a:t>
            </a:r>
            <a:r>
              <a:rPr lang="en-GB" sz="3000" dirty="0">
                <a:latin typeface="Sassoon Infant Std" panose="020B0503020103030203" pitchFamily="34" charset="0"/>
              </a:rPr>
              <a:t>a word into its individual phonemes in order to spell </a:t>
            </a:r>
            <a:r>
              <a:rPr lang="en-GB" sz="3000" dirty="0" smtClean="0">
                <a:latin typeface="Sassoon Infant Std" panose="020B0503020103030203" pitchFamily="34" charset="0"/>
              </a:rPr>
              <a:t>it</a:t>
            </a:r>
            <a:r>
              <a:rPr lang="en-GB" sz="3000" dirty="0">
                <a:latin typeface="Sassoon Infant Std" panose="020B0503020103030203" pitchFamily="34" charset="0"/>
              </a:rPr>
              <a:t>.</a:t>
            </a:r>
            <a:endParaRPr lang="en-GB" sz="3000" dirty="0" smtClean="0">
              <a:latin typeface="Sassoon Infant Std" panose="020B0503020103030203" pitchFamily="34" charset="0"/>
            </a:endParaRPr>
          </a:p>
          <a:p>
            <a:pPr marL="457200" indent="-457200" algn="l">
              <a:buFont typeface="Arial" panose="020B0604020202020204" pitchFamily="34" charset="0"/>
              <a:buChar char="•"/>
            </a:pPr>
            <a:endParaRPr lang="en-GB" sz="3000" dirty="0" smtClean="0">
              <a:solidFill>
                <a:srgbClr val="0070C0"/>
              </a:solidFill>
              <a:latin typeface="Sassoon Infant Std" panose="020B0503020103030203" pitchFamily="34" charset="0"/>
            </a:endParaRPr>
          </a:p>
          <a:p>
            <a:pPr algn="l"/>
            <a:r>
              <a:rPr lang="en-GB" sz="3000" dirty="0" smtClean="0">
                <a:latin typeface="Sassoon Infant Std" panose="020B0503020103030203" pitchFamily="34" charset="0"/>
              </a:rPr>
              <a:t>These skills are taught </a:t>
            </a:r>
            <a:r>
              <a:rPr lang="en-GB" sz="3000" b="1" i="1" dirty="0">
                <a:latin typeface="Sassoon Infant Std" panose="020B0503020103030203" pitchFamily="34" charset="0"/>
              </a:rPr>
              <a:t>before </a:t>
            </a:r>
            <a:r>
              <a:rPr lang="en-GB" sz="3000" b="1" i="1" dirty="0" smtClean="0">
                <a:latin typeface="Sassoon Infant Std" panose="020B0503020103030203" pitchFamily="34" charset="0"/>
              </a:rPr>
              <a:t>learning the letters and        continue </a:t>
            </a:r>
            <a:r>
              <a:rPr lang="en-GB" sz="3000" b="1" i="1" dirty="0">
                <a:latin typeface="Sassoon Infant Std" panose="020B0503020103030203" pitchFamily="34" charset="0"/>
              </a:rPr>
              <a:t>through their phonics learning. </a:t>
            </a:r>
          </a:p>
        </p:txBody>
      </p:sp>
      <p:pic>
        <p:nvPicPr>
          <p:cNvPr id="6" name="Picture 5" descr="Classroom Treasures: Clip Art | Robot clipart, Clip art, Robot theme"/>
          <p:cNvPicPr/>
          <p:nvPr/>
        </p:nvPicPr>
        <p:blipFill>
          <a:blip r:embed="rId2"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889181" y="4132117"/>
            <a:ext cx="1538588" cy="2135678"/>
          </a:xfrm>
          <a:prstGeom prst="rect">
            <a:avLst/>
          </a:prstGeom>
          <a:noFill/>
          <a:ln>
            <a:noFill/>
          </a:ln>
        </p:spPr>
      </p:pic>
    </p:spTree>
    <p:extLst>
      <p:ext uri="{BB962C8B-B14F-4D97-AF65-F5344CB8AC3E}">
        <p14:creationId xmlns:p14="http://schemas.microsoft.com/office/powerpoint/2010/main" val="27377860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56087" y="211006"/>
            <a:ext cx="10515600" cy="947738"/>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dirty="0" smtClean="0">
                <a:solidFill>
                  <a:schemeClr val="accent5">
                    <a:lumMod val="50000"/>
                  </a:schemeClr>
                </a:solidFill>
                <a:latin typeface="Sassoon Infant Std" panose="020B0503020103030203" pitchFamily="34" charset="0"/>
              </a:rPr>
              <a:t>Blending for Reading &amp; Sound Buttons</a:t>
            </a:r>
            <a:endParaRPr lang="en-GB" sz="5000" b="1" dirty="0">
              <a:solidFill>
                <a:schemeClr val="accent5">
                  <a:lumMod val="50000"/>
                </a:schemeClr>
              </a:solidFill>
              <a:latin typeface="Sassoon Infant Std" panose="020B0503020103030203" pitchFamily="34" charset="0"/>
            </a:endParaRPr>
          </a:p>
        </p:txBody>
      </p:sp>
      <p:sp>
        <p:nvSpPr>
          <p:cNvPr id="8" name="Content Placeholder 2"/>
          <p:cNvSpPr txBox="1">
            <a:spLocks/>
          </p:cNvSpPr>
          <p:nvPr/>
        </p:nvSpPr>
        <p:spPr>
          <a:xfrm>
            <a:off x="361950" y="1176338"/>
            <a:ext cx="10315575" cy="53673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endParaRPr lang="en-GB" sz="3000" dirty="0">
              <a:solidFill>
                <a:srgbClr val="0070C0"/>
              </a:solidFill>
              <a:latin typeface="Centaur" panose="02030504050205020304" pitchFamily="18" charset="0"/>
            </a:endParaRPr>
          </a:p>
        </p:txBody>
      </p:sp>
      <p:sp>
        <p:nvSpPr>
          <p:cNvPr id="5" name="Content Placeholder 2"/>
          <p:cNvSpPr txBox="1">
            <a:spLocks/>
          </p:cNvSpPr>
          <p:nvPr/>
        </p:nvSpPr>
        <p:spPr>
          <a:xfrm>
            <a:off x="228599" y="1283105"/>
            <a:ext cx="11648975" cy="485168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sz="2800" dirty="0" smtClean="0">
                <a:latin typeface="Sassoon Infant Std" panose="020B0503020103030203" pitchFamily="34" charset="0"/>
              </a:rPr>
              <a:t>To be able to read a word children need to be able to: </a:t>
            </a:r>
          </a:p>
          <a:p>
            <a:pPr algn="l"/>
            <a:r>
              <a:rPr lang="en-GB" sz="2800" dirty="0" smtClean="0">
                <a:latin typeface="Sassoon Infant Std" panose="020B0503020103030203" pitchFamily="34" charset="0"/>
              </a:rPr>
              <a:t>1. Identify </a:t>
            </a:r>
            <a:r>
              <a:rPr lang="en-GB" sz="2800" dirty="0">
                <a:latin typeface="Sassoon Infant Std" panose="020B0503020103030203" pitchFamily="34" charset="0"/>
              </a:rPr>
              <a:t>the </a:t>
            </a:r>
            <a:r>
              <a:rPr lang="en-GB" sz="2800" dirty="0" smtClean="0">
                <a:latin typeface="Sassoon Infant Std" panose="020B0503020103030203" pitchFamily="34" charset="0"/>
              </a:rPr>
              <a:t>grapheme-phoneme correspondences in </a:t>
            </a:r>
            <a:r>
              <a:rPr lang="en-GB" sz="2800" dirty="0">
                <a:latin typeface="Sassoon Infant Std" panose="020B0503020103030203" pitchFamily="34" charset="0"/>
              </a:rPr>
              <a:t>a </a:t>
            </a:r>
            <a:r>
              <a:rPr lang="en-GB" sz="2800" dirty="0" smtClean="0">
                <a:latin typeface="Sassoon Infant Std" panose="020B0503020103030203" pitchFamily="34" charset="0"/>
              </a:rPr>
              <a:t>written word:    c </a:t>
            </a:r>
            <a:r>
              <a:rPr lang="en-GB" sz="2800" dirty="0" err="1" smtClean="0">
                <a:latin typeface="Sassoon Infant Std" panose="020B0503020103030203" pitchFamily="34" charset="0"/>
              </a:rPr>
              <a:t>oa</a:t>
            </a:r>
            <a:r>
              <a:rPr lang="en-GB" sz="2800" dirty="0" smtClean="0">
                <a:latin typeface="Sassoon Infant Std" panose="020B0503020103030203" pitchFamily="34" charset="0"/>
              </a:rPr>
              <a:t> t </a:t>
            </a:r>
          </a:p>
          <a:p>
            <a:pPr algn="l"/>
            <a:endParaRPr lang="en-GB" sz="2800" dirty="0" smtClean="0">
              <a:latin typeface="Sassoon Infant Std" panose="020B0503020103030203" pitchFamily="34" charset="0"/>
            </a:endParaRPr>
          </a:p>
          <a:p>
            <a:pPr algn="l"/>
            <a:r>
              <a:rPr lang="en-GB" sz="2800" dirty="0" smtClean="0">
                <a:latin typeface="Sassoon Infant Std" panose="020B0503020103030203" pitchFamily="34" charset="0"/>
              </a:rPr>
              <a:t>2.  Blend them in the correct order to pronounce the word: ‘coat’</a:t>
            </a:r>
          </a:p>
          <a:p>
            <a:pPr marL="457200" indent="-457200" algn="l">
              <a:buFont typeface="Arial" panose="020B0604020202020204" pitchFamily="34" charset="0"/>
              <a:buChar char="•"/>
            </a:pPr>
            <a:endParaRPr lang="en-GB" sz="2800" dirty="0" smtClean="0">
              <a:latin typeface="Sassoon Infant Std" panose="020B0503020103030203" pitchFamily="34" charset="0"/>
            </a:endParaRPr>
          </a:p>
          <a:p>
            <a:pPr algn="l"/>
            <a:r>
              <a:rPr lang="en-GB" sz="2800" dirty="0" smtClean="0">
                <a:latin typeface="Sassoon Infant Std" panose="020B0503020103030203" pitchFamily="34" charset="0"/>
              </a:rPr>
              <a:t>Sound buttons help recognition of GPCs. </a:t>
            </a:r>
            <a:r>
              <a:rPr lang="en-GB" sz="2800" dirty="0">
                <a:latin typeface="Sassoon Infant Std" panose="020B0503020103030203" pitchFamily="34" charset="0"/>
              </a:rPr>
              <a:t>A dot </a:t>
            </a:r>
            <a:r>
              <a:rPr lang="en-GB" sz="2800" dirty="0" smtClean="0">
                <a:latin typeface="Sassoon Infant Std" panose="020B0503020103030203" pitchFamily="34" charset="0"/>
              </a:rPr>
              <a:t>shows that </a:t>
            </a:r>
            <a:r>
              <a:rPr lang="en-GB" sz="2800" dirty="0">
                <a:latin typeface="Sassoon Infant Std" panose="020B0503020103030203" pitchFamily="34" charset="0"/>
              </a:rPr>
              <a:t>the sound is made from a single letter and a line shows that </a:t>
            </a:r>
            <a:r>
              <a:rPr lang="en-GB" sz="2800" dirty="0" smtClean="0">
                <a:latin typeface="Sassoon Infant Std" panose="020B0503020103030203" pitchFamily="34" charset="0"/>
              </a:rPr>
              <a:t>the sound </a:t>
            </a:r>
            <a:r>
              <a:rPr lang="en-GB" sz="2800" dirty="0">
                <a:latin typeface="Sassoon Infant Std" panose="020B0503020103030203" pitchFamily="34" charset="0"/>
              </a:rPr>
              <a:t>is made from a digraph or </a:t>
            </a:r>
            <a:r>
              <a:rPr lang="en-GB" sz="2800" dirty="0" err="1">
                <a:latin typeface="Sassoon Infant Std" panose="020B0503020103030203" pitchFamily="34" charset="0"/>
              </a:rPr>
              <a:t>trigraph</a:t>
            </a:r>
            <a:r>
              <a:rPr lang="en-GB" sz="2800" dirty="0">
                <a:latin typeface="Sassoon Infant Std" panose="020B0503020103030203" pitchFamily="34" charset="0"/>
              </a:rPr>
              <a:t>. 	</a:t>
            </a:r>
          </a:p>
          <a:p>
            <a:pPr algn="l"/>
            <a:r>
              <a:rPr lang="en-GB" sz="2800" dirty="0" smtClean="0">
                <a:latin typeface="Sassoon Infant Std" panose="020B0503020103030203" pitchFamily="34" charset="0"/>
              </a:rPr>
              <a:t>    sheep</a:t>
            </a:r>
          </a:p>
          <a:p>
            <a:pPr algn="l"/>
            <a:r>
              <a:rPr lang="en-GB" sz="2800" dirty="0">
                <a:latin typeface="Sassoon Infant Std" panose="020B0503020103030203" pitchFamily="34" charset="0"/>
              </a:rPr>
              <a:t> </a:t>
            </a:r>
            <a:r>
              <a:rPr lang="en-GB" sz="2800" dirty="0" smtClean="0">
                <a:latin typeface="Sassoon Infant Std" panose="020B0503020103030203" pitchFamily="34" charset="0"/>
              </a:rPr>
              <a:t>    </a:t>
            </a:r>
          </a:p>
          <a:p>
            <a:pPr algn="l"/>
            <a:r>
              <a:rPr lang="en-GB" sz="2800" dirty="0" smtClean="0">
                <a:latin typeface="Sassoon Infant Std" panose="020B0503020103030203" pitchFamily="34" charset="0"/>
              </a:rPr>
              <a:t>    chick</a:t>
            </a:r>
          </a:p>
          <a:p>
            <a:pPr marL="457200" indent="-457200" algn="l"/>
            <a:endParaRPr lang="en-GB" sz="2800" dirty="0" smtClean="0">
              <a:solidFill>
                <a:srgbClr val="0070C0"/>
              </a:solidFill>
              <a:latin typeface="Sassoon Infant Std" panose="020B0503020103030203" pitchFamily="34" charset="0"/>
            </a:endParaRPr>
          </a:p>
          <a:p>
            <a:pPr algn="l"/>
            <a:endParaRPr lang="en-GB" sz="2800" dirty="0" smtClean="0">
              <a:solidFill>
                <a:srgbClr val="0070C0"/>
              </a:solidFill>
              <a:latin typeface="Sassoon Infant Std" panose="020B0503020103030203" pitchFamily="34" charset="0"/>
            </a:endParaRPr>
          </a:p>
        </p:txBody>
      </p:sp>
      <p:sp>
        <p:nvSpPr>
          <p:cNvPr id="15" name="Rounded Rectangle 14"/>
          <p:cNvSpPr/>
          <p:nvPr/>
        </p:nvSpPr>
        <p:spPr>
          <a:xfrm>
            <a:off x="714894" y="5487020"/>
            <a:ext cx="311905"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ounded Rectangle 16"/>
          <p:cNvSpPr/>
          <p:nvPr/>
        </p:nvSpPr>
        <p:spPr>
          <a:xfrm>
            <a:off x="1067838" y="5487020"/>
            <a:ext cx="311905"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ounded Rectangle 23"/>
          <p:cNvSpPr/>
          <p:nvPr/>
        </p:nvSpPr>
        <p:spPr>
          <a:xfrm>
            <a:off x="755933" y="6515550"/>
            <a:ext cx="311905"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ounded Rectangle 24"/>
          <p:cNvSpPr/>
          <p:nvPr/>
        </p:nvSpPr>
        <p:spPr>
          <a:xfrm>
            <a:off x="1208148" y="6513441"/>
            <a:ext cx="311905"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p:cNvSpPr/>
          <p:nvPr/>
        </p:nvSpPr>
        <p:spPr>
          <a:xfrm>
            <a:off x="1098513" y="650350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p:cNvSpPr/>
          <p:nvPr/>
        </p:nvSpPr>
        <p:spPr>
          <a:xfrm>
            <a:off x="1436054" y="5487020"/>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ounded Rectangle 27"/>
          <p:cNvSpPr/>
          <p:nvPr/>
        </p:nvSpPr>
        <p:spPr>
          <a:xfrm>
            <a:off x="11121597" y="2181325"/>
            <a:ext cx="311905" cy="4571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p:cNvSpPr/>
          <p:nvPr/>
        </p:nvSpPr>
        <p:spPr>
          <a:xfrm>
            <a:off x="11575412" y="215504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p:cNvSpPr/>
          <p:nvPr/>
        </p:nvSpPr>
        <p:spPr>
          <a:xfrm>
            <a:off x="10871687" y="2155044"/>
            <a:ext cx="72000" cy="72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675297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37447" y="2643447"/>
            <a:ext cx="9144000" cy="1087724"/>
          </a:xfrm>
        </p:spPr>
        <p:txBody>
          <a:bodyPr>
            <a:noAutofit/>
          </a:bodyPr>
          <a:lstStyle/>
          <a:p>
            <a:r>
              <a:rPr lang="en-GB" b="1" dirty="0" smtClean="0">
                <a:solidFill>
                  <a:schemeClr val="accent5">
                    <a:lumMod val="50000"/>
                  </a:schemeClr>
                </a:solidFill>
                <a:latin typeface="Sassoon Infant Std" panose="020B0503020103030203" pitchFamily="34" charset="0"/>
              </a:rPr>
              <a:t>Phonics and Early Reading</a:t>
            </a:r>
            <a:endParaRPr lang="en-GB" b="1" dirty="0">
              <a:solidFill>
                <a:schemeClr val="accent5">
                  <a:lumMod val="50000"/>
                </a:schemeClr>
              </a:solidFill>
              <a:latin typeface="Sassoon Infant Std" panose="020B0503020103030203"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5222" y="4338000"/>
            <a:ext cx="2142000" cy="2520000"/>
          </a:xfrm>
          <a:prstGeom prst="rect">
            <a:avLst/>
          </a:prstGeom>
        </p:spPr>
      </p:pic>
      <p:pic>
        <p:nvPicPr>
          <p:cNvPr id="6"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3628" y="5537270"/>
            <a:ext cx="3253012"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71453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b="1" dirty="0">
                <a:solidFill>
                  <a:schemeClr val="accent5">
                    <a:lumMod val="50000"/>
                  </a:schemeClr>
                </a:solidFill>
                <a:latin typeface="Sassoon Infant Std" panose="020B0503020103030203" pitchFamily="34" charset="0"/>
              </a:rPr>
              <a:t>S</a:t>
            </a:r>
            <a:r>
              <a:rPr lang="en-GB" sz="5000" b="1" dirty="0" smtClean="0">
                <a:solidFill>
                  <a:schemeClr val="accent5">
                    <a:lumMod val="50000"/>
                  </a:schemeClr>
                </a:solidFill>
                <a:latin typeface="Sassoon Infant Std" panose="020B0503020103030203" pitchFamily="34" charset="0"/>
              </a:rPr>
              <a:t>egmenting</a:t>
            </a:r>
            <a:endParaRPr lang="en-GB" sz="5000" b="1" dirty="0">
              <a:solidFill>
                <a:schemeClr val="accent5">
                  <a:lumMod val="50000"/>
                </a:schemeClr>
              </a:solidFill>
              <a:latin typeface="Sassoon Infant Std" panose="020B0503020103030203" pitchFamily="34" charset="0"/>
            </a:endParaRPr>
          </a:p>
        </p:txBody>
      </p:sp>
      <p:sp>
        <p:nvSpPr>
          <p:cNvPr id="3" name="Content Placeholder 2"/>
          <p:cNvSpPr>
            <a:spLocks noGrp="1"/>
          </p:cNvSpPr>
          <p:nvPr>
            <p:ph idx="1"/>
          </p:nvPr>
        </p:nvSpPr>
        <p:spPr>
          <a:xfrm>
            <a:off x="838200" y="1512916"/>
            <a:ext cx="10515600" cy="4664047"/>
          </a:xfrm>
        </p:spPr>
        <p:txBody>
          <a:bodyPr/>
          <a:lstStyle/>
          <a:p>
            <a:pPr marL="0" indent="0">
              <a:buNone/>
            </a:pPr>
            <a:r>
              <a:rPr lang="en-GB" sz="3000" dirty="0" smtClean="0">
                <a:latin typeface="Sassoon Infant Std" panose="020B0503020103030203" pitchFamily="34" charset="0"/>
              </a:rPr>
              <a:t>Segmenting </a:t>
            </a:r>
            <a:r>
              <a:rPr lang="en-GB" sz="3000" dirty="0">
                <a:latin typeface="Sassoon Infant Std" panose="020B0503020103030203" pitchFamily="34" charset="0"/>
              </a:rPr>
              <a:t>is the opposite of blending. Segmenting a word is to </a:t>
            </a:r>
            <a:r>
              <a:rPr lang="en-GB" sz="3000" dirty="0" smtClean="0">
                <a:latin typeface="Sassoon Infant Std" panose="020B0503020103030203" pitchFamily="34" charset="0"/>
              </a:rPr>
              <a:t>break the </a:t>
            </a:r>
            <a:r>
              <a:rPr lang="en-GB" sz="3000" dirty="0">
                <a:latin typeface="Sassoon Infant Std" panose="020B0503020103030203" pitchFamily="34" charset="0"/>
              </a:rPr>
              <a:t>word down into its </a:t>
            </a:r>
            <a:r>
              <a:rPr lang="en-GB" sz="3000" dirty="0" smtClean="0">
                <a:latin typeface="Sassoon Infant Std" panose="020B0503020103030203" pitchFamily="34" charset="0"/>
              </a:rPr>
              <a:t>phonemes</a:t>
            </a:r>
            <a:r>
              <a:rPr lang="en-GB" sz="3000" dirty="0">
                <a:latin typeface="Sassoon Infant Std" panose="020B0503020103030203" pitchFamily="34" charset="0"/>
              </a:rPr>
              <a:t>, e.g. </a:t>
            </a:r>
            <a:r>
              <a:rPr lang="en-GB" sz="3000" i="1" dirty="0">
                <a:latin typeface="Sassoon Infant Std" panose="020B0503020103030203" pitchFamily="34" charset="0"/>
              </a:rPr>
              <a:t>hat</a:t>
            </a:r>
            <a:r>
              <a:rPr lang="en-GB" sz="3000" dirty="0">
                <a:latin typeface="Sassoon Infant Std" panose="020B0503020103030203" pitchFamily="34" charset="0"/>
              </a:rPr>
              <a:t>= </a:t>
            </a:r>
            <a:r>
              <a:rPr lang="en-GB" sz="3000" i="1" dirty="0">
                <a:latin typeface="Sassoon Infant Std" panose="020B0503020103030203" pitchFamily="34" charset="0"/>
              </a:rPr>
              <a:t>h-a-t</a:t>
            </a:r>
            <a:r>
              <a:rPr lang="en-GB" sz="3000" dirty="0">
                <a:latin typeface="Sassoon Infant Std" panose="020B0503020103030203" pitchFamily="34" charset="0"/>
              </a:rPr>
              <a:t>. Segmenting enables children to break down words they are trying </a:t>
            </a:r>
            <a:r>
              <a:rPr lang="en-GB" sz="3000" dirty="0" smtClean="0">
                <a:latin typeface="Sassoon Infant Std" panose="020B0503020103030203" pitchFamily="34" charset="0"/>
              </a:rPr>
              <a:t>to spell</a:t>
            </a:r>
            <a:r>
              <a:rPr lang="en-GB" sz="3000" dirty="0">
                <a:latin typeface="Sassoon Infant Std" panose="020B0503020103030203" pitchFamily="34" charset="0"/>
              </a:rPr>
              <a:t>. 	</a:t>
            </a:r>
          </a:p>
          <a:p>
            <a:pPr marL="0" indent="0">
              <a:buNone/>
            </a:pPr>
            <a:endParaRPr lang="en-GB" sz="3000" dirty="0" smtClean="0">
              <a:latin typeface="Sassoon Infant Std" panose="020B0503020103030203" pitchFamily="34" charset="0"/>
            </a:endParaRPr>
          </a:p>
          <a:p>
            <a:pPr marL="0" indent="0">
              <a:buNone/>
            </a:pPr>
            <a:endParaRPr lang="en-GB" dirty="0" smtClean="0">
              <a:latin typeface="Sassoon Infant Std" panose="020B0503020103030203" pitchFamily="34" charset="0"/>
            </a:endParaRPr>
          </a:p>
          <a:p>
            <a:endParaRPr lang="en-GB" dirty="0"/>
          </a:p>
          <a:p>
            <a:pPr marL="0" indent="0">
              <a:buNone/>
            </a:pPr>
            <a:endParaRPr lang="en-GB" dirty="0" smtClean="0"/>
          </a:p>
        </p:txBody>
      </p:sp>
      <p:graphicFrame>
        <p:nvGraphicFramePr>
          <p:cNvPr id="4" name="Table 3"/>
          <p:cNvGraphicFramePr>
            <a:graphicFrameLocks noGrp="1"/>
          </p:cNvGraphicFramePr>
          <p:nvPr>
            <p:extLst>
              <p:ext uri="{D42A27DB-BD31-4B8C-83A1-F6EECF244321}">
                <p14:modId xmlns:p14="http://schemas.microsoft.com/office/powerpoint/2010/main" val="3022307122"/>
              </p:ext>
            </p:extLst>
          </p:nvPr>
        </p:nvGraphicFramePr>
        <p:xfrm>
          <a:off x="3643310" y="4355380"/>
          <a:ext cx="4320000" cy="1440000"/>
        </p:xfrm>
        <a:graphic>
          <a:graphicData uri="http://schemas.openxmlformats.org/drawingml/2006/table">
            <a:tbl>
              <a:tblPr firstRow="1" bandRow="1">
                <a:tableStyleId>{5940675A-B579-460E-94D1-54222C63F5DA}</a:tableStyleId>
              </a:tblPr>
              <a:tblGrid>
                <a:gridCol w="1440000">
                  <a:extLst>
                    <a:ext uri="{9D8B030D-6E8A-4147-A177-3AD203B41FA5}">
                      <a16:colId xmlns:a16="http://schemas.microsoft.com/office/drawing/2014/main" val="901447246"/>
                    </a:ext>
                  </a:extLst>
                </a:gridCol>
                <a:gridCol w="1440000">
                  <a:extLst>
                    <a:ext uri="{9D8B030D-6E8A-4147-A177-3AD203B41FA5}">
                      <a16:colId xmlns:a16="http://schemas.microsoft.com/office/drawing/2014/main" val="4282604869"/>
                    </a:ext>
                  </a:extLst>
                </a:gridCol>
                <a:gridCol w="1440000">
                  <a:extLst>
                    <a:ext uri="{9D8B030D-6E8A-4147-A177-3AD203B41FA5}">
                      <a16:colId xmlns:a16="http://schemas.microsoft.com/office/drawing/2014/main" val="3048475724"/>
                    </a:ext>
                  </a:extLst>
                </a:gridCol>
              </a:tblGrid>
              <a:tr h="1440000">
                <a:tc>
                  <a:txBody>
                    <a:bodyPr/>
                    <a:lstStyle/>
                    <a:p>
                      <a:pPr algn="ctr"/>
                      <a:r>
                        <a:rPr lang="en-GB" sz="8000" dirty="0" smtClean="0">
                          <a:latin typeface="Sassoon Infant Std" panose="020B0503020103030203" pitchFamily="34" charset="0"/>
                        </a:rPr>
                        <a:t>p</a:t>
                      </a:r>
                      <a:endParaRPr lang="en-GB" sz="8000" dirty="0">
                        <a:latin typeface="Sassoon Infant Std" panose="020B0503020103030203" pitchFamily="34" charset="0"/>
                      </a:endParaRPr>
                    </a:p>
                  </a:txBody>
                  <a:tcPr/>
                </a:tc>
                <a:tc>
                  <a:txBody>
                    <a:bodyPr/>
                    <a:lstStyle/>
                    <a:p>
                      <a:pPr algn="ctr"/>
                      <a:r>
                        <a:rPr lang="en-GB" sz="8000" dirty="0" smtClean="0">
                          <a:latin typeface="Sassoon Infant Std" panose="020B0503020103030203" pitchFamily="34" charset="0"/>
                        </a:rPr>
                        <a:t>i</a:t>
                      </a:r>
                      <a:endParaRPr lang="en-GB" sz="8000" dirty="0">
                        <a:latin typeface="Sassoon Infant Std" panose="020B0503020103030203" pitchFamily="34" charset="0"/>
                      </a:endParaRPr>
                    </a:p>
                  </a:txBody>
                  <a:tcPr/>
                </a:tc>
                <a:tc>
                  <a:txBody>
                    <a:bodyPr/>
                    <a:lstStyle/>
                    <a:p>
                      <a:pPr algn="ctr"/>
                      <a:r>
                        <a:rPr lang="en-GB" sz="8000" dirty="0" smtClean="0">
                          <a:latin typeface="Sassoon Infant Std" panose="020B0503020103030203" pitchFamily="34" charset="0"/>
                        </a:rPr>
                        <a:t>g</a:t>
                      </a:r>
                      <a:endParaRPr lang="en-GB" sz="8000" dirty="0">
                        <a:latin typeface="Sassoon Infant Std" panose="020B0503020103030203" pitchFamily="34" charset="0"/>
                      </a:endParaRPr>
                    </a:p>
                  </a:txBody>
                  <a:tcPr/>
                </a:tc>
                <a:extLst>
                  <a:ext uri="{0D108BD9-81ED-4DB2-BD59-A6C34878D82A}">
                    <a16:rowId xmlns:a16="http://schemas.microsoft.com/office/drawing/2014/main" val="4101920865"/>
                  </a:ext>
                </a:extLst>
              </a:tr>
            </a:tbl>
          </a:graphicData>
        </a:graphic>
      </p:graphicFrame>
      <p:sp>
        <p:nvSpPr>
          <p:cNvPr id="5" name="TextBox 4"/>
          <p:cNvSpPr txBox="1"/>
          <p:nvPr/>
        </p:nvSpPr>
        <p:spPr>
          <a:xfrm>
            <a:off x="838200" y="3290941"/>
            <a:ext cx="6367548" cy="553998"/>
          </a:xfrm>
          <a:prstGeom prst="rect">
            <a:avLst/>
          </a:prstGeom>
          <a:noFill/>
        </p:spPr>
        <p:txBody>
          <a:bodyPr wrap="square" rtlCol="0">
            <a:spAutoFit/>
          </a:bodyPr>
          <a:lstStyle/>
          <a:p>
            <a:r>
              <a:rPr lang="en-GB" sz="3000" dirty="0" smtClean="0">
                <a:latin typeface="Sassoon Infant Std" panose="020B0503020103030203" pitchFamily="34" charset="0"/>
              </a:rPr>
              <a:t>What sounds can you hear in ‘pig’?</a:t>
            </a:r>
            <a:endParaRPr lang="en-GB" sz="3000" dirty="0">
              <a:latin typeface="Sassoon Infant Std" panose="020B0503020103030203" pitchFamily="34" charset="0"/>
            </a:endParaRPr>
          </a:p>
        </p:txBody>
      </p:sp>
    </p:spTree>
    <p:extLst>
      <p:ext uri="{BB962C8B-B14F-4D97-AF65-F5344CB8AC3E}">
        <p14:creationId xmlns:p14="http://schemas.microsoft.com/office/powerpoint/2010/main" val="3817143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b="1" dirty="0" smtClean="0">
                <a:solidFill>
                  <a:schemeClr val="accent5">
                    <a:lumMod val="50000"/>
                  </a:schemeClr>
                </a:solidFill>
                <a:latin typeface="Sassoon Infant Std" panose="020B0503020103030203" pitchFamily="34" charset="0"/>
              </a:rPr>
              <a:t>Common Exception Words</a:t>
            </a:r>
            <a:endParaRPr lang="en-GB" sz="5000" b="1" dirty="0">
              <a:solidFill>
                <a:schemeClr val="accent5">
                  <a:lumMod val="50000"/>
                </a:schemeClr>
              </a:solidFill>
              <a:latin typeface="Sassoon Infant Std" panose="020B0503020103030203" pitchFamily="34" charset="0"/>
            </a:endParaRPr>
          </a:p>
        </p:txBody>
      </p:sp>
      <p:sp>
        <p:nvSpPr>
          <p:cNvPr id="3" name="Content Placeholder 2"/>
          <p:cNvSpPr>
            <a:spLocks noGrp="1"/>
          </p:cNvSpPr>
          <p:nvPr>
            <p:ph idx="1"/>
          </p:nvPr>
        </p:nvSpPr>
        <p:spPr>
          <a:xfrm>
            <a:off x="838200" y="1512916"/>
            <a:ext cx="10515600" cy="4664047"/>
          </a:xfrm>
        </p:spPr>
        <p:txBody>
          <a:bodyPr>
            <a:normAutofit/>
          </a:bodyPr>
          <a:lstStyle/>
          <a:p>
            <a:pPr marL="0" indent="0">
              <a:buNone/>
            </a:pPr>
            <a:r>
              <a:rPr lang="en-GB" sz="3000" dirty="0">
                <a:latin typeface="Sassoon Infant Std" panose="020B0503020103030203" pitchFamily="34" charset="0"/>
              </a:rPr>
              <a:t>Common exception words (CEW) are words that contain one or </a:t>
            </a:r>
            <a:r>
              <a:rPr lang="en-GB" sz="3000" dirty="0" smtClean="0">
                <a:latin typeface="Sassoon Infant Std" panose="020B0503020103030203" pitchFamily="34" charset="0"/>
              </a:rPr>
              <a:t>more irregular </a:t>
            </a:r>
            <a:r>
              <a:rPr lang="en-GB" sz="3000" dirty="0">
                <a:latin typeface="Sassoon Infant Std" panose="020B0503020103030203" pitchFamily="34" charset="0"/>
              </a:rPr>
              <a:t>or unusual letter </a:t>
            </a:r>
            <a:r>
              <a:rPr lang="en-GB" sz="3000" dirty="0" smtClean="0">
                <a:latin typeface="Sassoon Infant Std" panose="020B0503020103030203" pitchFamily="34" charset="0"/>
              </a:rPr>
              <a:t>phonemes </a:t>
            </a:r>
            <a:r>
              <a:rPr lang="en-GB" sz="3000" dirty="0">
                <a:latin typeface="Sassoon Infant Std" panose="020B0503020103030203" pitchFamily="34" charset="0"/>
              </a:rPr>
              <a:t>that the </a:t>
            </a:r>
            <a:r>
              <a:rPr lang="en-GB" sz="3000" dirty="0" smtClean="0">
                <a:latin typeface="Sassoon Infant Std" panose="020B0503020103030203" pitchFamily="34" charset="0"/>
              </a:rPr>
              <a:t>children may </a:t>
            </a:r>
            <a:r>
              <a:rPr lang="en-GB" sz="3000" dirty="0">
                <a:latin typeface="Sassoon Infant Std" panose="020B0503020103030203" pitchFamily="34" charset="0"/>
              </a:rPr>
              <a:t>not yet have been taught</a:t>
            </a:r>
            <a:r>
              <a:rPr lang="en-GB" sz="3000" dirty="0" smtClean="0">
                <a:latin typeface="Sassoon Infant Std" panose="020B0503020103030203" pitchFamily="34" charset="0"/>
              </a:rPr>
              <a:t>. These parts are the tricky parts. </a:t>
            </a:r>
          </a:p>
          <a:p>
            <a:pPr marL="0" indent="0">
              <a:buNone/>
            </a:pPr>
            <a:endParaRPr lang="en-GB" sz="3000" dirty="0" smtClean="0">
              <a:latin typeface="Sassoon Infant Std" panose="020B0503020103030203" pitchFamily="34" charset="0"/>
            </a:endParaRPr>
          </a:p>
          <a:p>
            <a:endParaRPr lang="en-GB" sz="3000" dirty="0">
              <a:latin typeface="Sassoon Infant Std" panose="020B0503020103030203" pitchFamily="34" charset="0"/>
            </a:endParaRPr>
          </a:p>
          <a:p>
            <a:pPr marL="0" indent="0">
              <a:buNone/>
            </a:pPr>
            <a:endParaRPr lang="en-GB" sz="3000" dirty="0" smtClean="0">
              <a:latin typeface="Sassoon Infant Std" panose="020B0503020103030203" pitchFamily="34" charset="0"/>
            </a:endParaRPr>
          </a:p>
        </p:txBody>
      </p:sp>
      <p:pic>
        <p:nvPicPr>
          <p:cNvPr id="6" name="Picture 5"/>
          <p:cNvPicPr>
            <a:picLocks noChangeAspect="1"/>
          </p:cNvPicPr>
          <p:nvPr/>
        </p:nvPicPr>
        <p:blipFill>
          <a:blip r:embed="rId2"/>
          <a:stretch>
            <a:fillRect/>
          </a:stretch>
        </p:blipFill>
        <p:spPr>
          <a:xfrm>
            <a:off x="628390" y="3175461"/>
            <a:ext cx="3500564" cy="2520000"/>
          </a:xfrm>
          <a:prstGeom prst="rect">
            <a:avLst/>
          </a:prstGeom>
        </p:spPr>
      </p:pic>
      <p:pic>
        <p:nvPicPr>
          <p:cNvPr id="7" name="Picture 6"/>
          <p:cNvPicPr>
            <a:picLocks noChangeAspect="1"/>
          </p:cNvPicPr>
          <p:nvPr/>
        </p:nvPicPr>
        <p:blipFill>
          <a:blip r:embed="rId3"/>
          <a:stretch>
            <a:fillRect/>
          </a:stretch>
        </p:blipFill>
        <p:spPr>
          <a:xfrm>
            <a:off x="4427222" y="3979926"/>
            <a:ext cx="3536129" cy="2520000"/>
          </a:xfrm>
          <a:prstGeom prst="rect">
            <a:avLst/>
          </a:prstGeom>
        </p:spPr>
      </p:pic>
      <p:pic>
        <p:nvPicPr>
          <p:cNvPr id="8" name="Picture 7"/>
          <p:cNvPicPr>
            <a:picLocks noChangeAspect="1"/>
          </p:cNvPicPr>
          <p:nvPr/>
        </p:nvPicPr>
        <p:blipFill>
          <a:blip r:embed="rId4"/>
          <a:stretch>
            <a:fillRect/>
          </a:stretch>
        </p:blipFill>
        <p:spPr>
          <a:xfrm>
            <a:off x="8261619" y="3090342"/>
            <a:ext cx="3549296" cy="2520000"/>
          </a:xfrm>
          <a:prstGeom prst="rect">
            <a:avLst/>
          </a:prstGeom>
        </p:spPr>
      </p:pic>
    </p:spTree>
    <p:extLst>
      <p:ext uri="{BB962C8B-B14F-4D97-AF65-F5344CB8AC3E}">
        <p14:creationId xmlns:p14="http://schemas.microsoft.com/office/powerpoint/2010/main" val="24516957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10213" y="1230950"/>
            <a:ext cx="11546046" cy="861774"/>
          </a:xfrm>
          <a:prstGeom prst="rect">
            <a:avLst/>
          </a:prstGeom>
        </p:spPr>
        <p:txBody>
          <a:bodyPr wrap="square">
            <a:spAutoFit/>
          </a:bodyPr>
          <a:lstStyle/>
          <a:p>
            <a:r>
              <a:rPr lang="en-GB" sz="5000" b="1" dirty="0" smtClean="0">
                <a:solidFill>
                  <a:schemeClr val="accent5">
                    <a:lumMod val="50000"/>
                  </a:schemeClr>
                </a:solidFill>
                <a:latin typeface="Sassoon Infant Std" panose="020B0503020103030203" pitchFamily="34" charset="0"/>
              </a:rPr>
              <a:t>Progression</a:t>
            </a:r>
            <a:endParaRPr lang="en-GB" sz="5000" dirty="0"/>
          </a:p>
        </p:txBody>
      </p:sp>
      <p:pic>
        <p:nvPicPr>
          <p:cNvPr id="2050" name="Picture 2"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389" y="150950"/>
            <a:ext cx="3253012" cy="1080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43F27F54-763E-FDD2-E0A8-982FA24A7585}"/>
              </a:ext>
            </a:extLst>
          </p:cNvPr>
          <p:cNvPicPr>
            <a:picLocks noChangeAspect="1"/>
          </p:cNvPicPr>
          <p:nvPr/>
        </p:nvPicPr>
        <p:blipFill rotWithShape="1">
          <a:blip r:embed="rId3"/>
          <a:srcRect t="8685" r="-196" b="-248"/>
          <a:stretch/>
        </p:blipFill>
        <p:spPr>
          <a:xfrm>
            <a:off x="3519991" y="2357162"/>
            <a:ext cx="5757013" cy="4158924"/>
          </a:xfrm>
          <a:prstGeom prst="rect">
            <a:avLst/>
          </a:prstGeom>
        </p:spPr>
      </p:pic>
    </p:spTree>
    <p:extLst>
      <p:ext uri="{BB962C8B-B14F-4D97-AF65-F5344CB8AC3E}">
        <p14:creationId xmlns:p14="http://schemas.microsoft.com/office/powerpoint/2010/main" val="27927655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ChangeArrowheads="1"/>
          </p:cNvSpPr>
          <p:nvPr/>
        </p:nvSpPr>
        <p:spPr bwMode="auto">
          <a:xfrm>
            <a:off x="332508" y="372092"/>
            <a:ext cx="11554691" cy="1304308"/>
          </a:xfrm>
          <a:prstGeom prst="rect">
            <a:avLst/>
          </a:prstGeom>
          <a:noFill/>
          <a:ln w="9525">
            <a:noFill/>
            <a:miter lim="800000"/>
            <a:headEnd/>
            <a:tailEnd/>
          </a:ln>
        </p:spPr>
        <p:txBody>
          <a:bodyPr anchor="ctr"/>
          <a:lstStyle/>
          <a:p>
            <a:r>
              <a:rPr lang="en-GB" sz="5000" b="1" dirty="0" smtClean="0">
                <a:solidFill>
                  <a:schemeClr val="accent5">
                    <a:lumMod val="50000"/>
                  </a:schemeClr>
                </a:solidFill>
                <a:latin typeface="Sassoon Infant Std" panose="020B0503020103030203" pitchFamily="34" charset="0"/>
              </a:rPr>
              <a:t>Phase 1: How it all starts</a:t>
            </a:r>
            <a:endParaRPr lang="en-US" sz="5000" b="1" dirty="0">
              <a:solidFill>
                <a:schemeClr val="accent5">
                  <a:lumMod val="50000"/>
                </a:schemeClr>
              </a:solidFill>
              <a:latin typeface="Sassoon Infant Std" panose="020B0503020103030203" pitchFamily="34" charset="0"/>
            </a:endParaRPr>
          </a:p>
        </p:txBody>
      </p:sp>
      <p:sp>
        <p:nvSpPr>
          <p:cNvPr id="9219" name="Rectangle 3"/>
          <p:cNvSpPr>
            <a:spLocks noChangeArrowheads="1"/>
          </p:cNvSpPr>
          <p:nvPr/>
        </p:nvSpPr>
        <p:spPr bwMode="auto">
          <a:xfrm>
            <a:off x="1981201" y="1304926"/>
            <a:ext cx="8042223" cy="3960813"/>
          </a:xfrm>
          <a:prstGeom prst="rect">
            <a:avLst/>
          </a:prstGeom>
          <a:noFill/>
          <a:ln w="9525">
            <a:noFill/>
            <a:miter lim="800000"/>
            <a:headEnd/>
            <a:tailEnd/>
          </a:ln>
        </p:spPr>
        <p:txBody>
          <a:bodyPr/>
          <a:lstStyle/>
          <a:p>
            <a:pPr marL="342900" indent="-342900">
              <a:spcBef>
                <a:spcPct val="20000"/>
              </a:spcBef>
              <a:buFontTx/>
              <a:buChar char="•"/>
            </a:pPr>
            <a:endParaRPr lang="en-GB" sz="2800" dirty="0">
              <a:latin typeface="Comic Sans MS" pitchFamily="66" charset="0"/>
            </a:endParaRPr>
          </a:p>
          <a:p>
            <a:pPr marL="342900" indent="-342900">
              <a:spcBef>
                <a:spcPct val="20000"/>
              </a:spcBef>
              <a:buFontTx/>
              <a:buChar char="•"/>
            </a:pPr>
            <a:endParaRPr lang="en-US" sz="3200" dirty="0">
              <a:latin typeface="Comic Sans MS" pitchFamily="66" charset="0"/>
            </a:endParaRPr>
          </a:p>
        </p:txBody>
      </p:sp>
      <p:sp>
        <p:nvSpPr>
          <p:cNvPr id="4" name="Rectangle 3"/>
          <p:cNvSpPr/>
          <p:nvPr/>
        </p:nvSpPr>
        <p:spPr>
          <a:xfrm>
            <a:off x="206952" y="1834862"/>
            <a:ext cx="11208328" cy="5447645"/>
          </a:xfrm>
          <a:prstGeom prst="rect">
            <a:avLst/>
          </a:prstGeom>
        </p:spPr>
        <p:txBody>
          <a:bodyPr wrap="square">
            <a:spAutoFit/>
          </a:bodyPr>
          <a:lstStyle/>
          <a:p>
            <a:r>
              <a:rPr lang="en-GB" altLang="en-US" sz="3000" dirty="0">
                <a:latin typeface="Sassoon Infant Std" panose="020B0503020103030203" pitchFamily="34" charset="0"/>
                <a:ea typeface="Open Sans"/>
                <a:cs typeface="Open Sans"/>
              </a:rPr>
              <a:t>Phase 1 should be covered in a nursery or pre-school setting </a:t>
            </a:r>
            <a:r>
              <a:rPr lang="en-GB" altLang="en-US" sz="3000" dirty="0" smtClean="0">
                <a:latin typeface="Sassoon Infant Std" panose="020B0503020103030203" pitchFamily="34" charset="0"/>
                <a:ea typeface="Open Sans"/>
                <a:cs typeface="Open Sans"/>
              </a:rPr>
              <a:t>before </a:t>
            </a:r>
            <a:r>
              <a:rPr lang="en-GB" altLang="en-US" sz="3000" dirty="0">
                <a:latin typeface="Sassoon Infant Std" panose="020B0503020103030203" pitchFamily="34" charset="0"/>
                <a:ea typeface="Open Sans"/>
                <a:cs typeface="Open Sans"/>
              </a:rPr>
              <a:t>a child starts </a:t>
            </a:r>
            <a:r>
              <a:rPr lang="en-GB" altLang="en-US" sz="3000" dirty="0" smtClean="0">
                <a:latin typeface="Sassoon Infant Std" panose="020B0503020103030203" pitchFamily="34" charset="0"/>
                <a:ea typeface="Open Sans"/>
                <a:cs typeface="Open Sans"/>
              </a:rPr>
              <a:t>school. We continue practising these skills throughout Reception. It focuses on:</a:t>
            </a:r>
          </a:p>
          <a:p>
            <a:endParaRPr lang="en-GB" altLang="en-US" sz="3000" dirty="0" smtClean="0">
              <a:latin typeface="Sassoon Infant Std" panose="020B0503020103030203" pitchFamily="34" charset="0"/>
              <a:ea typeface="Open Sans"/>
              <a:cs typeface="Open Sans"/>
            </a:endParaRPr>
          </a:p>
          <a:p>
            <a:pPr marL="342900" indent="-342900">
              <a:buFont typeface="Arial" panose="020B0604020202020204" pitchFamily="34" charset="0"/>
              <a:buChar char="•"/>
            </a:pPr>
            <a:r>
              <a:rPr lang="en-US" sz="3000" dirty="0" smtClean="0">
                <a:latin typeface="Sassoon Infant Std" panose="020B0503020103030203" pitchFamily="34" charset="0"/>
              </a:rPr>
              <a:t>Developing listening skills</a:t>
            </a:r>
          </a:p>
          <a:p>
            <a:pPr marL="342900" indent="-342900">
              <a:buFont typeface="Arial" panose="020B0604020202020204" pitchFamily="34" charset="0"/>
              <a:buChar char="•"/>
            </a:pPr>
            <a:r>
              <a:rPr lang="en-US" sz="3000" dirty="0" smtClean="0">
                <a:latin typeface="Sassoon Infant Std" panose="020B0503020103030203" pitchFamily="34" charset="0"/>
              </a:rPr>
              <a:t>Discriminating between environmental sounds, instrumental sounds and body sounds (e.g. clapping).</a:t>
            </a:r>
          </a:p>
          <a:p>
            <a:pPr marL="342900" indent="-342900">
              <a:buFont typeface="Arial" panose="020B0604020202020204" pitchFamily="34" charset="0"/>
              <a:buChar char="•"/>
            </a:pPr>
            <a:r>
              <a:rPr lang="en-US" sz="3000" dirty="0" smtClean="0">
                <a:latin typeface="Sassoon Infant Std" panose="020B0503020103030203" pitchFamily="34" charset="0"/>
              </a:rPr>
              <a:t>Rhyme</a:t>
            </a:r>
          </a:p>
          <a:p>
            <a:pPr marL="342900" indent="-342900">
              <a:buFont typeface="Arial" panose="020B0604020202020204" pitchFamily="34" charset="0"/>
              <a:buChar char="•"/>
            </a:pPr>
            <a:r>
              <a:rPr lang="en-US" sz="3000" dirty="0" smtClean="0">
                <a:latin typeface="Sassoon Infant Std" panose="020B0503020103030203" pitchFamily="34" charset="0"/>
              </a:rPr>
              <a:t>Alliteration</a:t>
            </a:r>
          </a:p>
          <a:p>
            <a:pPr marL="342900" indent="-342900">
              <a:buFont typeface="Arial" panose="020B0604020202020204" pitchFamily="34" charset="0"/>
              <a:buChar char="•"/>
            </a:pPr>
            <a:r>
              <a:rPr lang="en-US" sz="3000" dirty="0" smtClean="0">
                <a:latin typeface="Sassoon Infant Std" panose="020B0503020103030203" pitchFamily="34" charset="0"/>
              </a:rPr>
              <a:t>Then finally </a:t>
            </a:r>
            <a:r>
              <a:rPr lang="en-US" sz="3000" b="1" u="sng" dirty="0" smtClean="0">
                <a:latin typeface="Sassoon Infant Std" panose="020B0503020103030203" pitchFamily="34" charset="0"/>
              </a:rPr>
              <a:t>oral </a:t>
            </a:r>
            <a:r>
              <a:rPr lang="en-US" sz="3000" b="1" u="sng" dirty="0">
                <a:latin typeface="Sassoon Infant Std" panose="020B0503020103030203" pitchFamily="34" charset="0"/>
              </a:rPr>
              <a:t>blending</a:t>
            </a:r>
            <a:r>
              <a:rPr lang="en-US" sz="3000" b="1" dirty="0">
                <a:latin typeface="Sassoon Infant Std" panose="020B0503020103030203" pitchFamily="34" charset="0"/>
              </a:rPr>
              <a:t> </a:t>
            </a:r>
            <a:r>
              <a:rPr lang="en-US" sz="3000" dirty="0">
                <a:latin typeface="Sassoon Infant Std" panose="020B0503020103030203" pitchFamily="34" charset="0"/>
              </a:rPr>
              <a:t>and </a:t>
            </a:r>
            <a:r>
              <a:rPr lang="en-US" sz="3000" b="1" u="sng" dirty="0">
                <a:latin typeface="Sassoon Infant Std" panose="020B0503020103030203" pitchFamily="34" charset="0"/>
              </a:rPr>
              <a:t>oral </a:t>
            </a:r>
            <a:r>
              <a:rPr lang="en-US" sz="3000" b="1" u="sng" dirty="0" smtClean="0">
                <a:latin typeface="Sassoon Infant Std" panose="020B0503020103030203" pitchFamily="34" charset="0"/>
              </a:rPr>
              <a:t>segmenting</a:t>
            </a:r>
          </a:p>
          <a:p>
            <a:pPr lvl="1"/>
            <a:endParaRPr lang="en-US" sz="2400" u="sng" dirty="0">
              <a:solidFill>
                <a:srgbClr val="0E2FAD"/>
              </a:solidFill>
              <a:latin typeface="Comic Sans MS" pitchFamily="66" charset="0"/>
            </a:endParaRPr>
          </a:p>
          <a:p>
            <a:pPr lvl="1">
              <a:buFont typeface="Arial" pitchFamily="34" charset="0"/>
              <a:buChar char="•"/>
            </a:pPr>
            <a:endParaRPr lang="en-GB" sz="2400" u="sng" dirty="0">
              <a:solidFill>
                <a:srgbClr val="FFFFFF"/>
              </a:solidFill>
              <a:latin typeface="Comic Sans MS" pitchFamily="66" charset="0"/>
            </a:endParaRPr>
          </a:p>
        </p:txBody>
      </p:sp>
    </p:spTree>
    <p:extLst>
      <p:ext uri="{BB962C8B-B14F-4D97-AF65-F5344CB8AC3E}">
        <p14:creationId xmlns:p14="http://schemas.microsoft.com/office/powerpoint/2010/main" val="4288427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Box 4"/>
          <p:cNvSpPr txBox="1">
            <a:spLocks noChangeArrowheads="1"/>
          </p:cNvSpPr>
          <p:nvPr/>
        </p:nvSpPr>
        <p:spPr bwMode="auto">
          <a:xfrm>
            <a:off x="349344" y="180975"/>
            <a:ext cx="6725551" cy="861774"/>
          </a:xfrm>
          <a:prstGeom prst="rect">
            <a:avLst/>
          </a:prstGeom>
          <a:noFill/>
          <a:ln w="9525">
            <a:noFill/>
            <a:miter lim="800000"/>
            <a:headEnd/>
            <a:tailEnd/>
          </a:ln>
        </p:spPr>
        <p:txBody>
          <a:bodyPr wrap="square">
            <a:spAutoFit/>
          </a:bodyPr>
          <a:lstStyle/>
          <a:p>
            <a:pPr eaLnBrk="1" hangingPunct="1"/>
            <a:r>
              <a:rPr lang="en-GB" altLang="en-US" sz="5000" b="1" dirty="0" smtClean="0">
                <a:solidFill>
                  <a:schemeClr val="accent5">
                    <a:lumMod val="50000"/>
                  </a:schemeClr>
                </a:solidFill>
                <a:latin typeface="Sassoon Infant Std" panose="020B0503020103030203" pitchFamily="34" charset="0"/>
              </a:rPr>
              <a:t>Phase 2</a:t>
            </a:r>
            <a:endParaRPr lang="en-GB" altLang="en-US" sz="5000" b="1" dirty="0">
              <a:solidFill>
                <a:schemeClr val="accent5">
                  <a:lumMod val="50000"/>
                </a:schemeClr>
              </a:solidFill>
              <a:latin typeface="Sassoon Infant Std" panose="020B0503020103030203" pitchFamily="34" charset="0"/>
            </a:endParaRPr>
          </a:p>
        </p:txBody>
      </p:sp>
      <p:sp>
        <p:nvSpPr>
          <p:cNvPr id="7" name="Content Placeholder 2"/>
          <p:cNvSpPr>
            <a:spLocks noGrp="1"/>
          </p:cNvSpPr>
          <p:nvPr>
            <p:ph idx="1"/>
          </p:nvPr>
        </p:nvSpPr>
        <p:spPr>
          <a:xfrm>
            <a:off x="349344" y="6005219"/>
            <a:ext cx="11018092" cy="660400"/>
          </a:xfrm>
        </p:spPr>
        <p:txBody>
          <a:bodyPr>
            <a:noAutofit/>
          </a:bodyPr>
          <a:lstStyle/>
          <a:p>
            <a:pPr marL="0" indent="0">
              <a:buNone/>
            </a:pPr>
            <a:r>
              <a:rPr lang="en-GB" sz="3000" dirty="0" smtClean="0">
                <a:latin typeface="Sassoon Infant Std" panose="020B0503020103030203" pitchFamily="34" charset="0"/>
              </a:rPr>
              <a:t>Letter names are also taught but the phonemes are the most essential.</a:t>
            </a:r>
            <a:endParaRPr lang="en-GB" sz="3000" dirty="0">
              <a:latin typeface="Sassoon Infant Std" panose="020B0503020103030203" pitchFamily="34" charset="0"/>
            </a:endParaRPr>
          </a:p>
        </p:txBody>
      </p:sp>
      <p:pic>
        <p:nvPicPr>
          <p:cNvPr id="5" name="Picture 4"/>
          <p:cNvPicPr>
            <a:picLocks noChangeAspect="1"/>
          </p:cNvPicPr>
          <p:nvPr/>
        </p:nvPicPr>
        <p:blipFill>
          <a:blip r:embed="rId2"/>
          <a:stretch>
            <a:fillRect/>
          </a:stretch>
        </p:blipFill>
        <p:spPr>
          <a:xfrm>
            <a:off x="415464" y="1245777"/>
            <a:ext cx="6474227" cy="4556414"/>
          </a:xfrm>
          <a:prstGeom prst="rect">
            <a:avLst/>
          </a:prstGeom>
        </p:spPr>
      </p:pic>
      <p:pic>
        <p:nvPicPr>
          <p:cNvPr id="6" name="Picture 5"/>
          <p:cNvPicPr>
            <a:picLocks noChangeAspect="1"/>
          </p:cNvPicPr>
          <p:nvPr/>
        </p:nvPicPr>
        <p:blipFill>
          <a:blip r:embed="rId3"/>
          <a:stretch>
            <a:fillRect/>
          </a:stretch>
        </p:blipFill>
        <p:spPr>
          <a:xfrm>
            <a:off x="7419888" y="1770611"/>
            <a:ext cx="4370031" cy="3145915"/>
          </a:xfrm>
          <a:prstGeom prst="rect">
            <a:avLst/>
          </a:prstGeom>
        </p:spPr>
      </p:pic>
    </p:spTree>
    <p:extLst>
      <p:ext uri="{BB962C8B-B14F-4D97-AF65-F5344CB8AC3E}">
        <p14:creationId xmlns:p14="http://schemas.microsoft.com/office/powerpoint/2010/main" val="3953223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507733" y="381239"/>
            <a:ext cx="6725551" cy="861774"/>
          </a:xfrm>
          <a:prstGeom prst="rect">
            <a:avLst/>
          </a:prstGeom>
          <a:noFill/>
          <a:ln w="9525">
            <a:noFill/>
            <a:miter lim="800000"/>
            <a:headEnd/>
            <a:tailEnd/>
          </a:ln>
        </p:spPr>
        <p:txBody>
          <a:bodyPr wrap="square">
            <a:spAutoFit/>
          </a:bodyPr>
          <a:lstStyle/>
          <a:p>
            <a:pPr eaLnBrk="1" hangingPunct="1"/>
            <a:r>
              <a:rPr lang="en-GB" altLang="en-US" sz="5000" b="1" dirty="0" smtClean="0">
                <a:solidFill>
                  <a:schemeClr val="accent5">
                    <a:lumMod val="50000"/>
                  </a:schemeClr>
                </a:solidFill>
                <a:latin typeface="Sassoon Infant Std" panose="020B0503020103030203" pitchFamily="34" charset="0"/>
              </a:rPr>
              <a:t>Phase 3</a:t>
            </a:r>
            <a:endParaRPr lang="en-GB" altLang="en-US" sz="5000" b="1" dirty="0">
              <a:solidFill>
                <a:schemeClr val="accent5">
                  <a:lumMod val="50000"/>
                </a:schemeClr>
              </a:solidFill>
              <a:latin typeface="Sassoon Infant Std" panose="020B0503020103030203" pitchFamily="34" charset="0"/>
            </a:endParaRPr>
          </a:p>
        </p:txBody>
      </p:sp>
      <p:pic>
        <p:nvPicPr>
          <p:cNvPr id="2" name="Picture 1"/>
          <p:cNvPicPr>
            <a:picLocks noChangeAspect="1"/>
          </p:cNvPicPr>
          <p:nvPr/>
        </p:nvPicPr>
        <p:blipFill>
          <a:blip r:embed="rId2"/>
          <a:stretch>
            <a:fillRect/>
          </a:stretch>
        </p:blipFill>
        <p:spPr>
          <a:xfrm>
            <a:off x="382063" y="1453764"/>
            <a:ext cx="6976889" cy="4924863"/>
          </a:xfrm>
          <a:prstGeom prst="rect">
            <a:avLst/>
          </a:prstGeom>
        </p:spPr>
      </p:pic>
      <p:pic>
        <p:nvPicPr>
          <p:cNvPr id="3" name="Picture 2"/>
          <p:cNvPicPr>
            <a:picLocks noChangeAspect="1"/>
          </p:cNvPicPr>
          <p:nvPr/>
        </p:nvPicPr>
        <p:blipFill>
          <a:blip r:embed="rId3"/>
          <a:stretch>
            <a:fillRect/>
          </a:stretch>
        </p:blipFill>
        <p:spPr>
          <a:xfrm>
            <a:off x="7511242" y="2300755"/>
            <a:ext cx="4533654" cy="3230880"/>
          </a:xfrm>
          <a:prstGeom prst="rect">
            <a:avLst/>
          </a:prstGeom>
        </p:spPr>
      </p:pic>
    </p:spTree>
    <p:extLst>
      <p:ext uri="{BB962C8B-B14F-4D97-AF65-F5344CB8AC3E}">
        <p14:creationId xmlns:p14="http://schemas.microsoft.com/office/powerpoint/2010/main" val="54410868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88417" y="232883"/>
            <a:ext cx="10776204" cy="733426"/>
          </a:xfrm>
          <a:prstGeom prst="rect">
            <a:avLst/>
          </a:prstGeom>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dirty="0" smtClean="0">
                <a:solidFill>
                  <a:schemeClr val="accent5">
                    <a:lumMod val="50000"/>
                  </a:schemeClr>
                </a:solidFill>
                <a:latin typeface="Sassoon Infant Std" panose="020B0503020103030203" pitchFamily="34" charset="0"/>
              </a:rPr>
              <a:t>Phase 4</a:t>
            </a:r>
            <a:endParaRPr lang="en-GB" sz="5000" b="1" dirty="0">
              <a:solidFill>
                <a:schemeClr val="accent5">
                  <a:lumMod val="50000"/>
                </a:schemeClr>
              </a:solidFill>
              <a:latin typeface="Sassoon Infant Std" panose="020B0503020103030203" pitchFamily="34" charset="0"/>
            </a:endParaRPr>
          </a:p>
        </p:txBody>
      </p:sp>
      <p:sp>
        <p:nvSpPr>
          <p:cNvPr id="8" name="Content Placeholder 2"/>
          <p:cNvSpPr txBox="1">
            <a:spLocks/>
          </p:cNvSpPr>
          <p:nvPr/>
        </p:nvSpPr>
        <p:spPr>
          <a:xfrm>
            <a:off x="361950" y="1176338"/>
            <a:ext cx="10315575" cy="53673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endParaRPr lang="en-GB" sz="3000" dirty="0" smtClean="0">
              <a:solidFill>
                <a:srgbClr val="0070C0"/>
              </a:solidFill>
              <a:latin typeface="Centaur" panose="02030504050205020304" pitchFamily="18" charset="0"/>
            </a:endParaRPr>
          </a:p>
          <a:p>
            <a:pPr marL="457200" indent="-457200" algn="l">
              <a:buFont typeface="Wingdings" panose="05000000000000000000" pitchFamily="2" charset="2"/>
              <a:buChar char="§"/>
            </a:pPr>
            <a:endParaRPr lang="en-GB" sz="3000" dirty="0">
              <a:solidFill>
                <a:srgbClr val="0070C0"/>
              </a:solidFill>
              <a:latin typeface="Centaur" panose="02030504050205020304" pitchFamily="18" charset="0"/>
            </a:endParaRPr>
          </a:p>
          <a:p>
            <a:pPr marL="457200" indent="-457200" algn="l">
              <a:buFont typeface="Wingdings" panose="05000000000000000000" pitchFamily="2" charset="2"/>
              <a:buChar char="§"/>
            </a:pPr>
            <a:endParaRPr lang="en-GB" sz="3000" dirty="0" smtClean="0">
              <a:solidFill>
                <a:srgbClr val="0070C0"/>
              </a:solidFill>
              <a:latin typeface="Centaur" panose="02030504050205020304" pitchFamily="18" charset="0"/>
            </a:endParaRPr>
          </a:p>
          <a:p>
            <a:pPr marL="457200" indent="-457200" algn="l">
              <a:buFont typeface="Wingdings" panose="05000000000000000000" pitchFamily="2" charset="2"/>
              <a:buChar char="§"/>
            </a:pPr>
            <a:endParaRPr lang="en-GB" sz="3000" dirty="0">
              <a:solidFill>
                <a:srgbClr val="0070C0"/>
              </a:solidFill>
              <a:latin typeface="Centaur" panose="02030504050205020304" pitchFamily="18" charset="0"/>
            </a:endParaRPr>
          </a:p>
          <a:p>
            <a:pPr marL="457200" indent="-457200" algn="l">
              <a:buFont typeface="Wingdings" panose="05000000000000000000" pitchFamily="2" charset="2"/>
              <a:buChar char="§"/>
            </a:pPr>
            <a:endParaRPr lang="en-GB" sz="3000" dirty="0" smtClean="0">
              <a:solidFill>
                <a:srgbClr val="0070C0"/>
              </a:solidFill>
              <a:latin typeface="Centaur" panose="02030504050205020304" pitchFamily="18" charset="0"/>
            </a:endParaRPr>
          </a:p>
          <a:p>
            <a:pPr marL="457200" indent="-457200" algn="l">
              <a:buFont typeface="Wingdings" panose="05000000000000000000" pitchFamily="2" charset="2"/>
              <a:buChar char="§"/>
            </a:pPr>
            <a:endParaRPr lang="en-GB" sz="3000" dirty="0" smtClean="0">
              <a:solidFill>
                <a:srgbClr val="0070C0"/>
              </a:solidFill>
              <a:latin typeface="Centaur" panose="02030504050205020304" pitchFamily="18" charset="0"/>
            </a:endParaRPr>
          </a:p>
        </p:txBody>
      </p:sp>
      <p:sp>
        <p:nvSpPr>
          <p:cNvPr id="5" name="Content Placeholder 2"/>
          <p:cNvSpPr txBox="1">
            <a:spLocks/>
          </p:cNvSpPr>
          <p:nvPr/>
        </p:nvSpPr>
        <p:spPr>
          <a:xfrm>
            <a:off x="288417" y="1071323"/>
            <a:ext cx="11036808" cy="557736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GB" altLang="en-US" b="1" dirty="0" smtClean="0">
                <a:latin typeface="Sassoon Infant Std" panose="020B0503020103030203" pitchFamily="34" charset="0"/>
              </a:rPr>
              <a:t>Adjacent consonants</a:t>
            </a:r>
          </a:p>
          <a:p>
            <a:pPr algn="l"/>
            <a:r>
              <a:rPr lang="en-GB" dirty="0" smtClean="0">
                <a:latin typeface="Sassoon Infant Std" panose="020B0503020103030203" pitchFamily="34" charset="0"/>
              </a:rPr>
              <a:t>Words </a:t>
            </a:r>
            <a:r>
              <a:rPr lang="en-GB" dirty="0">
                <a:latin typeface="Sassoon Infant Std" panose="020B0503020103030203" pitchFamily="34" charset="0"/>
              </a:rPr>
              <a:t>containing adjacent consonants have two consonant sounds before and/or after a vowel sound. They are known by these spelling/sound </a:t>
            </a:r>
            <a:r>
              <a:rPr lang="en-GB" dirty="0" smtClean="0">
                <a:latin typeface="Sassoon Infant Std" panose="020B0503020103030203" pitchFamily="34" charset="0"/>
              </a:rPr>
              <a:t>patterns. Learning </a:t>
            </a:r>
            <a:r>
              <a:rPr lang="en-GB" dirty="0">
                <a:latin typeface="Sassoon Infant Std" panose="020B0503020103030203" pitchFamily="34" charset="0"/>
              </a:rPr>
              <a:t>these patterns can support both reading and spelling. </a:t>
            </a:r>
          </a:p>
          <a:p>
            <a:pPr algn="l"/>
            <a:r>
              <a:rPr lang="en-GB" b="1" dirty="0" smtClean="0">
                <a:latin typeface="Sassoon Infant Std" panose="020B0503020103030203" pitchFamily="34" charset="0"/>
              </a:rPr>
              <a:t>CCVC </a:t>
            </a:r>
            <a:r>
              <a:rPr lang="en-GB" dirty="0" smtClean="0">
                <a:latin typeface="Sassoon Infant Std" panose="020B0503020103030203" pitchFamily="34" charset="0"/>
              </a:rPr>
              <a:t>words </a:t>
            </a:r>
            <a:r>
              <a:rPr lang="en-GB" dirty="0">
                <a:latin typeface="Sassoon Infant Std" panose="020B0503020103030203" pitchFamily="34" charset="0"/>
              </a:rPr>
              <a:t>e.g. </a:t>
            </a:r>
            <a:r>
              <a:rPr lang="en-GB" i="1" dirty="0">
                <a:latin typeface="Sassoon Infant Std" panose="020B0503020103030203" pitchFamily="34" charset="0"/>
              </a:rPr>
              <a:t>trap</a:t>
            </a:r>
            <a:r>
              <a:rPr lang="en-GB" dirty="0">
                <a:latin typeface="Sassoon Infant Std" panose="020B0503020103030203" pitchFamily="34" charset="0"/>
              </a:rPr>
              <a:t>, </a:t>
            </a:r>
            <a:r>
              <a:rPr lang="en-GB" i="1" dirty="0">
                <a:latin typeface="Sassoon Infant Std" panose="020B0503020103030203" pitchFamily="34" charset="0"/>
              </a:rPr>
              <a:t>drip</a:t>
            </a:r>
            <a:r>
              <a:rPr lang="en-GB" dirty="0">
                <a:latin typeface="Sassoon Infant Std" panose="020B0503020103030203" pitchFamily="34" charset="0"/>
              </a:rPr>
              <a:t>, </a:t>
            </a:r>
            <a:r>
              <a:rPr lang="en-GB" i="1" dirty="0" smtClean="0">
                <a:latin typeface="Sassoon Infant Std" panose="020B0503020103030203" pitchFamily="34" charset="0"/>
              </a:rPr>
              <a:t>slip</a:t>
            </a:r>
            <a:r>
              <a:rPr lang="en-GB" dirty="0" smtClean="0">
                <a:latin typeface="Sassoon Infant Std" panose="020B0503020103030203" pitchFamily="34" charset="0"/>
              </a:rPr>
              <a:t>.</a:t>
            </a:r>
          </a:p>
          <a:p>
            <a:pPr algn="l"/>
            <a:r>
              <a:rPr lang="en-GB" b="1" dirty="0" smtClean="0">
                <a:latin typeface="Sassoon Infant Std" panose="020B0503020103030203" pitchFamily="34" charset="0"/>
              </a:rPr>
              <a:t>CVCC </a:t>
            </a:r>
            <a:r>
              <a:rPr lang="en-GB" dirty="0" smtClean="0">
                <a:latin typeface="Sassoon Infant Std" panose="020B0503020103030203" pitchFamily="34" charset="0"/>
              </a:rPr>
              <a:t>words </a:t>
            </a:r>
            <a:r>
              <a:rPr lang="en-GB" dirty="0">
                <a:latin typeface="Sassoon Infant Std" panose="020B0503020103030203" pitchFamily="34" charset="0"/>
              </a:rPr>
              <a:t>e.g. </a:t>
            </a:r>
            <a:r>
              <a:rPr lang="en-GB" i="1" dirty="0">
                <a:latin typeface="Sassoon Infant Std" panose="020B0503020103030203" pitchFamily="34" charset="0"/>
              </a:rPr>
              <a:t>milk</a:t>
            </a:r>
            <a:r>
              <a:rPr lang="en-GB" dirty="0">
                <a:latin typeface="Sassoon Infant Std" panose="020B0503020103030203" pitchFamily="34" charset="0"/>
              </a:rPr>
              <a:t>, </a:t>
            </a:r>
            <a:r>
              <a:rPr lang="en-GB" i="1" dirty="0">
                <a:latin typeface="Sassoon Infant Std" panose="020B0503020103030203" pitchFamily="34" charset="0"/>
              </a:rPr>
              <a:t>pink</a:t>
            </a:r>
            <a:r>
              <a:rPr lang="en-GB" dirty="0">
                <a:latin typeface="Sassoon Infant Std" panose="020B0503020103030203" pitchFamily="34" charset="0"/>
              </a:rPr>
              <a:t>, </a:t>
            </a:r>
            <a:r>
              <a:rPr lang="en-GB" i="1" dirty="0" smtClean="0">
                <a:latin typeface="Sassoon Infant Std" panose="020B0503020103030203" pitchFamily="34" charset="0"/>
              </a:rPr>
              <a:t>sand</a:t>
            </a:r>
            <a:r>
              <a:rPr lang="en-GB" dirty="0" smtClean="0">
                <a:latin typeface="Sassoon Infant Std" panose="020B0503020103030203" pitchFamily="34" charset="0"/>
              </a:rPr>
              <a:t>.</a:t>
            </a:r>
          </a:p>
          <a:p>
            <a:pPr algn="l"/>
            <a:r>
              <a:rPr lang="en-GB" b="1" dirty="0" smtClean="0">
                <a:latin typeface="Sassoon Infant Std" panose="020B0503020103030203" pitchFamily="34" charset="0"/>
              </a:rPr>
              <a:t>CCVCC </a:t>
            </a:r>
            <a:r>
              <a:rPr lang="en-GB" dirty="0" smtClean="0">
                <a:latin typeface="Sassoon Infant Std" panose="020B0503020103030203" pitchFamily="34" charset="0"/>
              </a:rPr>
              <a:t>words </a:t>
            </a:r>
            <a:r>
              <a:rPr lang="en-GB" dirty="0">
                <a:latin typeface="Sassoon Infant Std" panose="020B0503020103030203" pitchFamily="34" charset="0"/>
              </a:rPr>
              <a:t>e.g. </a:t>
            </a:r>
            <a:r>
              <a:rPr lang="en-GB" i="1" dirty="0">
                <a:latin typeface="Sassoon Infant Std" panose="020B0503020103030203" pitchFamily="34" charset="0"/>
              </a:rPr>
              <a:t>black</a:t>
            </a:r>
            <a:r>
              <a:rPr lang="en-GB" dirty="0">
                <a:latin typeface="Sassoon Infant Std" panose="020B0503020103030203" pitchFamily="34" charset="0"/>
              </a:rPr>
              <a:t>, </a:t>
            </a:r>
            <a:r>
              <a:rPr lang="en-GB" i="1" dirty="0" smtClean="0">
                <a:latin typeface="Sassoon Infant Std" panose="020B0503020103030203" pitchFamily="34" charset="0"/>
              </a:rPr>
              <a:t>gra</a:t>
            </a:r>
            <a:r>
              <a:rPr lang="en-GB" i="1" dirty="0">
                <a:latin typeface="Sassoon Infant Std" panose="020B0503020103030203" pitchFamily="34" charset="0"/>
              </a:rPr>
              <a:t>sp</a:t>
            </a:r>
            <a:r>
              <a:rPr lang="en-GB" dirty="0">
                <a:latin typeface="Sassoon Infant Std" panose="020B0503020103030203" pitchFamily="34" charset="0"/>
              </a:rPr>
              <a:t>, </a:t>
            </a:r>
            <a:r>
              <a:rPr lang="en-GB" i="1" dirty="0">
                <a:latin typeface="Sassoon Infant Std" panose="020B0503020103030203" pitchFamily="34" charset="0"/>
              </a:rPr>
              <a:t>stamp</a:t>
            </a:r>
            <a:r>
              <a:rPr lang="en-GB" dirty="0">
                <a:latin typeface="Sassoon Infant Std" panose="020B0503020103030203" pitchFamily="34" charset="0"/>
              </a:rPr>
              <a:t>.</a:t>
            </a:r>
            <a:endParaRPr lang="en-GB" b="1" dirty="0" smtClean="0">
              <a:latin typeface="Sassoon Infant Std" panose="020B0503020103030203" pitchFamily="34" charset="0"/>
            </a:endParaRPr>
          </a:p>
          <a:p>
            <a:pPr algn="l"/>
            <a:endParaRPr lang="en-GB" b="1" dirty="0" smtClean="0">
              <a:latin typeface="Sassoon Infant Std" panose="020B0503020103030203" pitchFamily="34" charset="0"/>
            </a:endParaRPr>
          </a:p>
          <a:p>
            <a:pPr algn="l"/>
            <a:r>
              <a:rPr lang="en-GB" b="1" dirty="0" smtClean="0">
                <a:latin typeface="Sassoon Infant Std" panose="020B0503020103030203" pitchFamily="34" charset="0"/>
              </a:rPr>
              <a:t>Polysyllabic words</a:t>
            </a:r>
          </a:p>
          <a:p>
            <a:pPr algn="l"/>
            <a:r>
              <a:rPr lang="en-GB" dirty="0" smtClean="0">
                <a:latin typeface="Sassoon Infant Std" panose="020B0503020103030203" pitchFamily="34" charset="0"/>
              </a:rPr>
              <a:t>A </a:t>
            </a:r>
            <a:r>
              <a:rPr lang="en-GB" dirty="0">
                <a:latin typeface="Sassoon Infant Std" panose="020B0503020103030203" pitchFamily="34" charset="0"/>
              </a:rPr>
              <a:t>syllable is a unit of speech that contains a vowel sound and </a:t>
            </a:r>
            <a:r>
              <a:rPr lang="en-GB" dirty="0" smtClean="0">
                <a:latin typeface="Sassoon Infant Std" panose="020B0503020103030203" pitchFamily="34" charset="0"/>
              </a:rPr>
              <a:t>that makes </a:t>
            </a:r>
            <a:r>
              <a:rPr lang="en-GB" dirty="0">
                <a:latin typeface="Sassoon Infant Std" panose="020B0503020103030203" pitchFamily="34" charset="0"/>
              </a:rPr>
              <a:t>up part of a word. For </a:t>
            </a:r>
            <a:r>
              <a:rPr lang="en-GB" dirty="0" smtClean="0">
                <a:latin typeface="Sassoon Infant Std" panose="020B0503020103030203" pitchFamily="34" charset="0"/>
              </a:rPr>
              <a:t>example: </a:t>
            </a:r>
            <a:endParaRPr lang="en-GB" dirty="0">
              <a:latin typeface="Sassoon Infant Std" panose="020B0503020103030203" pitchFamily="34" charset="0"/>
            </a:endParaRPr>
          </a:p>
          <a:p>
            <a:pPr algn="l"/>
            <a:r>
              <a:rPr lang="en-GB" dirty="0" smtClean="0">
                <a:latin typeface="Sassoon Infant Std" panose="020B0503020103030203" pitchFamily="34" charset="0"/>
              </a:rPr>
              <a:t>two-syllable </a:t>
            </a:r>
            <a:r>
              <a:rPr lang="en-GB" dirty="0">
                <a:latin typeface="Sassoon Infant Std" panose="020B0503020103030203" pitchFamily="34" charset="0"/>
              </a:rPr>
              <a:t>word – </a:t>
            </a:r>
            <a:r>
              <a:rPr lang="en-GB" dirty="0" smtClean="0">
                <a:latin typeface="Sassoon Infant Std" panose="020B0503020103030203" pitchFamily="34" charset="0"/>
              </a:rPr>
              <a:t>farm/</a:t>
            </a:r>
            <a:r>
              <a:rPr lang="en-GB" dirty="0" err="1" smtClean="0">
                <a:latin typeface="Sassoon Infant Std" panose="020B0503020103030203" pitchFamily="34" charset="0"/>
              </a:rPr>
              <a:t>er</a:t>
            </a:r>
            <a:endParaRPr lang="en-GB" dirty="0">
              <a:latin typeface="Sassoon Infant Std" panose="020B0503020103030203" pitchFamily="34" charset="0"/>
            </a:endParaRPr>
          </a:p>
          <a:p>
            <a:pPr algn="l"/>
            <a:r>
              <a:rPr lang="en-GB" dirty="0" smtClean="0">
                <a:latin typeface="Sassoon Infant Std" panose="020B0503020103030203" pitchFamily="34" charset="0"/>
              </a:rPr>
              <a:t>three-syllable </a:t>
            </a:r>
            <a:r>
              <a:rPr lang="en-GB" dirty="0">
                <a:latin typeface="Sassoon Infant Std" panose="020B0503020103030203" pitchFamily="34" charset="0"/>
              </a:rPr>
              <a:t>word – </a:t>
            </a:r>
            <a:r>
              <a:rPr lang="en-GB" dirty="0" smtClean="0">
                <a:latin typeface="Sassoon Infant Std" panose="020B0503020103030203" pitchFamily="34" charset="0"/>
              </a:rPr>
              <a:t>ham/bur/</a:t>
            </a:r>
            <a:r>
              <a:rPr lang="en-GB" dirty="0" err="1" smtClean="0">
                <a:latin typeface="Sassoon Infant Std" panose="020B0503020103030203" pitchFamily="34" charset="0"/>
              </a:rPr>
              <a:t>ger</a:t>
            </a:r>
            <a:r>
              <a:rPr lang="en-GB" dirty="0">
                <a:latin typeface="Sassoon Infant Std" panose="020B0503020103030203" pitchFamily="34" charset="0"/>
              </a:rPr>
              <a:t>	</a:t>
            </a:r>
          </a:p>
          <a:p>
            <a:r>
              <a:rPr lang="en-GB" dirty="0">
                <a:latin typeface="Sassoon Infant Std" panose="020B0503020103030203" pitchFamily="34" charset="0"/>
              </a:rPr>
              <a:t>	</a:t>
            </a:r>
          </a:p>
          <a:p>
            <a:pPr algn="l"/>
            <a:endParaRPr lang="en-GB" sz="2000" b="1" dirty="0">
              <a:latin typeface="Sassoon Infant Std" panose="020B0503020103030203" pitchFamily="34" charset="0"/>
            </a:endParaRPr>
          </a:p>
          <a:p>
            <a:pPr algn="l"/>
            <a:endParaRPr lang="en-GB" sz="2000" b="1" dirty="0" smtClean="0">
              <a:latin typeface="Sassoon Infant Std" panose="020B0503020103030203" pitchFamily="34" charset="0"/>
            </a:endParaRPr>
          </a:p>
          <a:p>
            <a:pPr algn="l"/>
            <a:endParaRPr lang="en-GB" sz="2000" b="1" dirty="0">
              <a:latin typeface="Sassoon Infant Std" panose="020B0503020103030203" pitchFamily="34" charset="0"/>
            </a:endParaRPr>
          </a:p>
          <a:p>
            <a:pPr algn="l"/>
            <a:endParaRPr lang="en-GB" altLang="en-US" sz="2000" dirty="0" smtClean="0">
              <a:latin typeface="Sassoon Infant Std" panose="020B0503020103030203" pitchFamily="34" charset="0"/>
            </a:endParaRPr>
          </a:p>
          <a:p>
            <a:pPr algn="l"/>
            <a:endParaRPr lang="en-GB" sz="2000" dirty="0" smtClean="0">
              <a:latin typeface="Sassoon Infant Std" panose="020B0503020103030203" pitchFamily="34" charset="0"/>
            </a:endParaRPr>
          </a:p>
        </p:txBody>
      </p:sp>
      <p:pic>
        <p:nvPicPr>
          <p:cNvPr id="4" name="Picture 3"/>
          <p:cNvPicPr>
            <a:picLocks noChangeAspect="1"/>
          </p:cNvPicPr>
          <p:nvPr/>
        </p:nvPicPr>
        <p:blipFill>
          <a:blip r:embed="rId2"/>
          <a:stretch>
            <a:fillRect/>
          </a:stretch>
        </p:blipFill>
        <p:spPr>
          <a:xfrm>
            <a:off x="8462357" y="2437508"/>
            <a:ext cx="3320070" cy="2334053"/>
          </a:xfrm>
          <a:prstGeom prst="rect">
            <a:avLst/>
          </a:prstGeom>
        </p:spPr>
      </p:pic>
    </p:spTree>
    <p:extLst>
      <p:ext uri="{BB962C8B-B14F-4D97-AF65-F5344CB8AC3E}">
        <p14:creationId xmlns:p14="http://schemas.microsoft.com/office/powerpoint/2010/main" val="232910778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809625" y="228600"/>
            <a:ext cx="10515600" cy="9477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dirty="0" smtClean="0">
                <a:solidFill>
                  <a:schemeClr val="accent5">
                    <a:lumMod val="50000"/>
                  </a:schemeClr>
                </a:solidFill>
                <a:latin typeface="Sassoon Infant Std" panose="020B0503020103030203" pitchFamily="34" charset="0"/>
              </a:rPr>
              <a:t>Teaching Common Exception Words</a:t>
            </a:r>
            <a:endParaRPr lang="en-GB" sz="5000" b="1" dirty="0">
              <a:solidFill>
                <a:schemeClr val="accent5">
                  <a:lumMod val="50000"/>
                </a:schemeClr>
              </a:solidFill>
              <a:latin typeface="Sassoon Infant Std" panose="020B0503020103030203" pitchFamily="34" charset="0"/>
            </a:endParaRPr>
          </a:p>
        </p:txBody>
      </p:sp>
      <p:sp>
        <p:nvSpPr>
          <p:cNvPr id="8" name="Content Placeholder 2"/>
          <p:cNvSpPr txBox="1">
            <a:spLocks/>
          </p:cNvSpPr>
          <p:nvPr/>
        </p:nvSpPr>
        <p:spPr>
          <a:xfrm>
            <a:off x="361950" y="1176338"/>
            <a:ext cx="10315575" cy="53673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endParaRPr lang="en-GB" sz="3000" dirty="0">
              <a:solidFill>
                <a:srgbClr val="0070C0"/>
              </a:solidFill>
              <a:latin typeface="Centaur" panose="02030504050205020304" pitchFamily="18" charset="0"/>
            </a:endParaRPr>
          </a:p>
        </p:txBody>
      </p:sp>
      <p:sp>
        <p:nvSpPr>
          <p:cNvPr id="2" name="Rectangle 1"/>
          <p:cNvSpPr/>
          <p:nvPr/>
        </p:nvSpPr>
        <p:spPr>
          <a:xfrm>
            <a:off x="361950" y="1518896"/>
            <a:ext cx="11671069" cy="3539430"/>
          </a:xfrm>
          <a:prstGeom prst="rect">
            <a:avLst/>
          </a:prstGeom>
        </p:spPr>
        <p:txBody>
          <a:bodyPr wrap="square">
            <a:spAutoFit/>
          </a:bodyPr>
          <a:lstStyle/>
          <a:p>
            <a:pPr>
              <a:defRPr/>
            </a:pPr>
            <a:r>
              <a:rPr lang="en-GB" sz="3200" dirty="0" smtClean="0">
                <a:latin typeface="Sassoon Infant Std" panose="020B0503020103030203" pitchFamily="34" charset="0"/>
              </a:rPr>
              <a:t>Explore </a:t>
            </a:r>
            <a:r>
              <a:rPr lang="en-GB" sz="3200" dirty="0">
                <a:latin typeface="Sassoon Infant Std" panose="020B0503020103030203" pitchFamily="34" charset="0"/>
              </a:rPr>
              <a:t>the </a:t>
            </a:r>
            <a:r>
              <a:rPr lang="en-GB" sz="3200" dirty="0" smtClean="0">
                <a:latin typeface="Sassoon Infant Std" panose="020B0503020103030203" pitchFamily="34" charset="0"/>
              </a:rPr>
              <a:t>word:</a:t>
            </a:r>
            <a:endParaRPr lang="en-GB" sz="3200" dirty="0">
              <a:latin typeface="Sassoon Infant Std" panose="020B0503020103030203" pitchFamily="34" charset="0"/>
            </a:endParaRPr>
          </a:p>
          <a:p>
            <a:pPr marL="914400" lvl="1" indent="-457200">
              <a:buFont typeface="Arial" panose="020B0604020202020204" pitchFamily="34" charset="0"/>
              <a:buChar char="•"/>
              <a:defRPr/>
            </a:pPr>
            <a:r>
              <a:rPr lang="en-GB" sz="3200" dirty="0" smtClean="0">
                <a:latin typeface="Sassoon Infant Std" panose="020B0503020103030203" pitchFamily="34" charset="0"/>
              </a:rPr>
              <a:t>Sound it out.  Does it make sense? </a:t>
            </a:r>
            <a:endParaRPr lang="en-GB" sz="3200" dirty="0">
              <a:latin typeface="Sassoon Infant Std" panose="020B0503020103030203" pitchFamily="34" charset="0"/>
            </a:endParaRPr>
          </a:p>
          <a:p>
            <a:pPr marL="914400" lvl="1" indent="-457200">
              <a:buFont typeface="Arial" panose="020B0604020202020204" pitchFamily="34" charset="0"/>
              <a:buChar char="•"/>
              <a:defRPr/>
            </a:pPr>
            <a:r>
              <a:rPr lang="en-GB" sz="3200" dirty="0" smtClean="0">
                <a:latin typeface="Sassoon Infant Std" panose="020B0503020103030203" pitchFamily="34" charset="0"/>
              </a:rPr>
              <a:t>Pick </a:t>
            </a:r>
            <a:r>
              <a:rPr lang="en-GB" sz="3200" dirty="0">
                <a:latin typeface="Sassoon Infant Std" panose="020B0503020103030203" pitchFamily="34" charset="0"/>
              </a:rPr>
              <a:t>out the tricky </a:t>
            </a:r>
            <a:r>
              <a:rPr lang="en-GB" sz="3200" dirty="0" smtClean="0">
                <a:latin typeface="Sassoon Infant Std" panose="020B0503020103030203" pitchFamily="34" charset="0"/>
              </a:rPr>
              <a:t>phoneme.</a:t>
            </a:r>
          </a:p>
          <a:p>
            <a:pPr marL="914400" lvl="1" indent="-457200">
              <a:buFont typeface="Arial" panose="020B0604020202020204" pitchFamily="34" charset="0"/>
              <a:buChar char="•"/>
              <a:defRPr/>
            </a:pPr>
            <a:r>
              <a:rPr lang="en-GB" sz="3200" dirty="0" smtClean="0">
                <a:latin typeface="Sassoon Infant Std" panose="020B0503020103030203" pitchFamily="34" charset="0"/>
              </a:rPr>
              <a:t>Explain that the letter is making a different sound, it can’t just be sounded out. </a:t>
            </a:r>
          </a:p>
          <a:p>
            <a:pPr marL="914400" lvl="1" indent="-457200">
              <a:buFont typeface="Arial" panose="020B0604020202020204" pitchFamily="34" charset="0"/>
              <a:buChar char="•"/>
              <a:defRPr/>
            </a:pPr>
            <a:r>
              <a:rPr lang="en-GB" sz="3200" dirty="0" smtClean="0">
                <a:latin typeface="Sassoon Infant Std" panose="020B0503020103030203" pitchFamily="34" charset="0"/>
              </a:rPr>
              <a:t>Repetition is the key as it needs to go into their visual memory.</a:t>
            </a:r>
          </a:p>
          <a:p>
            <a:pPr lvl="1">
              <a:defRPr/>
            </a:pPr>
            <a:endParaRPr lang="en-GB" sz="3200" dirty="0" smtClean="0">
              <a:solidFill>
                <a:srgbClr val="0070C4"/>
              </a:solidFill>
              <a:latin typeface="Centaur" pitchFamily="18" charset="0"/>
            </a:endParaRPr>
          </a:p>
        </p:txBody>
      </p:sp>
      <p:pic>
        <p:nvPicPr>
          <p:cNvPr id="5" name="Picture 4"/>
          <p:cNvPicPr>
            <a:picLocks noChangeAspect="1"/>
          </p:cNvPicPr>
          <p:nvPr/>
        </p:nvPicPr>
        <p:blipFill>
          <a:blip r:embed="rId2"/>
          <a:stretch>
            <a:fillRect/>
          </a:stretch>
        </p:blipFill>
        <p:spPr>
          <a:xfrm>
            <a:off x="1300023" y="4799533"/>
            <a:ext cx="2657609" cy="1913170"/>
          </a:xfrm>
          <a:prstGeom prst="rect">
            <a:avLst/>
          </a:prstGeom>
        </p:spPr>
      </p:pic>
      <p:pic>
        <p:nvPicPr>
          <p:cNvPr id="6" name="Picture 5"/>
          <p:cNvPicPr>
            <a:picLocks noChangeAspect="1"/>
          </p:cNvPicPr>
          <p:nvPr/>
        </p:nvPicPr>
        <p:blipFill>
          <a:blip r:embed="rId3"/>
          <a:stretch>
            <a:fillRect/>
          </a:stretch>
        </p:blipFill>
        <p:spPr>
          <a:xfrm>
            <a:off x="4725120" y="4799533"/>
            <a:ext cx="2684609" cy="1913170"/>
          </a:xfrm>
          <a:prstGeom prst="rect">
            <a:avLst/>
          </a:prstGeom>
        </p:spPr>
      </p:pic>
      <p:pic>
        <p:nvPicPr>
          <p:cNvPr id="9" name="Picture 8"/>
          <p:cNvPicPr>
            <a:picLocks noChangeAspect="1"/>
          </p:cNvPicPr>
          <p:nvPr/>
        </p:nvPicPr>
        <p:blipFill>
          <a:blip r:embed="rId4"/>
          <a:stretch>
            <a:fillRect/>
          </a:stretch>
        </p:blipFill>
        <p:spPr>
          <a:xfrm>
            <a:off x="8153503" y="4799533"/>
            <a:ext cx="2694606" cy="1913170"/>
          </a:xfrm>
          <a:prstGeom prst="rect">
            <a:avLst/>
          </a:prstGeom>
        </p:spPr>
      </p:pic>
    </p:spTree>
    <p:extLst>
      <p:ext uri="{BB962C8B-B14F-4D97-AF65-F5344CB8AC3E}">
        <p14:creationId xmlns:p14="http://schemas.microsoft.com/office/powerpoint/2010/main" val="315599547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41588" y="0"/>
            <a:ext cx="10515600" cy="9477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dirty="0" smtClean="0">
                <a:solidFill>
                  <a:schemeClr val="accent5">
                    <a:lumMod val="50000"/>
                  </a:schemeClr>
                </a:solidFill>
                <a:latin typeface="Sassoon Infant Std" panose="020B0503020103030203" pitchFamily="34" charset="0"/>
              </a:rPr>
              <a:t>Practising Common Exception Words</a:t>
            </a:r>
            <a:endParaRPr lang="en-GB" sz="5000" b="1" dirty="0">
              <a:solidFill>
                <a:schemeClr val="accent5">
                  <a:lumMod val="50000"/>
                </a:schemeClr>
              </a:solidFill>
              <a:latin typeface="Sassoon Infant Std" panose="020B0503020103030203" pitchFamily="34" charset="0"/>
            </a:endParaRPr>
          </a:p>
        </p:txBody>
      </p:sp>
      <p:sp>
        <p:nvSpPr>
          <p:cNvPr id="8" name="Content Placeholder 2"/>
          <p:cNvSpPr txBox="1">
            <a:spLocks/>
          </p:cNvSpPr>
          <p:nvPr/>
        </p:nvSpPr>
        <p:spPr>
          <a:xfrm>
            <a:off x="361950" y="1176338"/>
            <a:ext cx="10315575" cy="536733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Wingdings" panose="05000000000000000000" pitchFamily="2" charset="2"/>
              <a:buChar char="§"/>
            </a:pPr>
            <a:endParaRPr lang="en-GB" sz="3000" dirty="0">
              <a:solidFill>
                <a:srgbClr val="0070C0"/>
              </a:solidFill>
              <a:latin typeface="Centaur" panose="02030504050205020304" pitchFamily="18" charset="0"/>
            </a:endParaRPr>
          </a:p>
        </p:txBody>
      </p:sp>
      <p:sp>
        <p:nvSpPr>
          <p:cNvPr id="2" name="Rectangle 1"/>
          <p:cNvSpPr/>
          <p:nvPr/>
        </p:nvSpPr>
        <p:spPr>
          <a:xfrm>
            <a:off x="193611" y="1330232"/>
            <a:ext cx="9822873" cy="4493538"/>
          </a:xfrm>
          <a:prstGeom prst="rect">
            <a:avLst/>
          </a:prstGeom>
        </p:spPr>
        <p:txBody>
          <a:bodyPr wrap="square">
            <a:spAutoFit/>
          </a:bodyPr>
          <a:lstStyle/>
          <a:p>
            <a:pPr marL="342900" lvl="1" indent="-342900">
              <a:buFont typeface="Arial" panose="020B0604020202020204" pitchFamily="34" charset="0"/>
              <a:buChar char="•"/>
              <a:defRPr/>
            </a:pPr>
            <a:r>
              <a:rPr lang="en-GB" sz="2600" dirty="0" smtClean="0">
                <a:latin typeface="Sassoon Infant Std" panose="020B0503020103030203" pitchFamily="34" charset="0"/>
              </a:rPr>
              <a:t>Reading the CEW mat</a:t>
            </a:r>
          </a:p>
          <a:p>
            <a:pPr marL="342900" lvl="1" indent="-342900">
              <a:buFont typeface="Arial" panose="020B0604020202020204" pitchFamily="34" charset="0"/>
              <a:buChar char="•"/>
              <a:defRPr/>
            </a:pPr>
            <a:r>
              <a:rPr lang="en-GB" sz="2600" dirty="0" smtClean="0">
                <a:latin typeface="Sassoon Infant Std" panose="020B0503020103030203" pitchFamily="34" charset="0"/>
              </a:rPr>
              <a:t>Point out when you see the word in books, out shopping, etc.</a:t>
            </a:r>
          </a:p>
          <a:p>
            <a:pPr marL="342900" lvl="1" indent="-342900">
              <a:buFont typeface="Arial" panose="020B0604020202020204" pitchFamily="34" charset="0"/>
              <a:buChar char="•"/>
              <a:defRPr/>
            </a:pPr>
            <a:r>
              <a:rPr lang="en-GB" sz="2600" dirty="0" smtClean="0">
                <a:latin typeface="Sassoon Infant Std" panose="020B0503020103030203" pitchFamily="34" charset="0"/>
              </a:rPr>
              <a:t>Write it (or get your child to) and pin it up to read each time</a:t>
            </a:r>
          </a:p>
          <a:p>
            <a:pPr marL="457200" lvl="3">
              <a:defRPr/>
            </a:pPr>
            <a:r>
              <a:rPr lang="en-GB" sz="2600" dirty="0" smtClean="0">
                <a:latin typeface="Sassoon Infant Std" panose="020B0503020103030203" pitchFamily="34" charset="0"/>
              </a:rPr>
              <a:t>they see it. </a:t>
            </a:r>
          </a:p>
          <a:p>
            <a:pPr marL="342900" lvl="1" indent="-342900">
              <a:buFont typeface="Arial" panose="020B0604020202020204" pitchFamily="34" charset="0"/>
              <a:buChar char="•"/>
              <a:defRPr/>
            </a:pPr>
            <a:r>
              <a:rPr lang="en-GB" sz="2600" dirty="0" smtClean="0">
                <a:latin typeface="Sassoon Infant Std" panose="020B0503020103030203" pitchFamily="34" charset="0"/>
              </a:rPr>
              <a:t>Make it fun, you could: </a:t>
            </a:r>
          </a:p>
          <a:p>
            <a:pPr marL="914400" lvl="3" indent="-457200">
              <a:buFont typeface="Arial" panose="020B0604020202020204" pitchFamily="34" charset="0"/>
              <a:buChar char="•"/>
              <a:defRPr/>
            </a:pPr>
            <a:r>
              <a:rPr lang="en-GB" sz="2600" dirty="0" smtClean="0">
                <a:latin typeface="Sassoon Infant Std" panose="020B0503020103030203" pitchFamily="34" charset="0"/>
              </a:rPr>
              <a:t>Have a word hunt and try to spot the word in environmental print. How many times can you find ‘was’?</a:t>
            </a:r>
          </a:p>
          <a:p>
            <a:pPr marL="914400" lvl="3" indent="-457200">
              <a:buFont typeface="Arial" panose="020B0604020202020204" pitchFamily="34" charset="0"/>
              <a:buChar char="•"/>
              <a:defRPr/>
            </a:pPr>
            <a:r>
              <a:rPr lang="en-GB" sz="2600" dirty="0" smtClean="0">
                <a:latin typeface="Sassoon Infant Std" panose="020B0503020103030203" pitchFamily="34" charset="0"/>
              </a:rPr>
              <a:t>Make secret words or messages.</a:t>
            </a:r>
          </a:p>
          <a:p>
            <a:pPr marL="914400" lvl="3" indent="-457200">
              <a:buFont typeface="Arial" panose="020B0604020202020204" pitchFamily="34" charset="0"/>
              <a:buChar char="•"/>
              <a:defRPr/>
            </a:pPr>
            <a:r>
              <a:rPr lang="en-GB" sz="2600" dirty="0">
                <a:latin typeface="Sassoon Infant Std" panose="020B0503020103030203" pitchFamily="34" charset="0"/>
              </a:rPr>
              <a:t>Labelled cups. Where is the toy hiding?</a:t>
            </a:r>
          </a:p>
          <a:p>
            <a:pPr marL="914400" lvl="3" indent="-457200">
              <a:buFont typeface="Arial" panose="020B0604020202020204" pitchFamily="34" charset="0"/>
              <a:buChar char="•"/>
              <a:defRPr/>
            </a:pPr>
            <a:r>
              <a:rPr lang="en-GB" sz="2600" dirty="0" smtClean="0">
                <a:latin typeface="Sassoon Infant Std" panose="020B0503020103030203" pitchFamily="34" charset="0"/>
              </a:rPr>
              <a:t>Play splat the word! </a:t>
            </a:r>
          </a:p>
          <a:p>
            <a:pPr marL="914400" lvl="3" indent="-457200">
              <a:buFont typeface="Arial" panose="020B0604020202020204" pitchFamily="34" charset="0"/>
              <a:buChar char="•"/>
              <a:defRPr/>
            </a:pPr>
            <a:r>
              <a:rPr lang="en-GB" sz="2600" dirty="0" smtClean="0">
                <a:latin typeface="Sassoon Infant Std" panose="020B0503020103030203" pitchFamily="34" charset="0"/>
              </a:rPr>
              <a:t>Create a tricky word pairs game. </a:t>
            </a:r>
          </a:p>
        </p:txBody>
      </p:sp>
      <p:pic>
        <p:nvPicPr>
          <p:cNvPr id="35846" name="Picture 6" descr="reading sight word activity"/>
          <p:cNvPicPr>
            <a:picLocks noChangeAspect="1" noChangeArrowheads="1"/>
          </p:cNvPicPr>
          <p:nvPr/>
        </p:nvPicPr>
        <p:blipFill rotWithShape="1">
          <a:blip r:embed="rId2" cstate="print"/>
          <a:srcRect b="15538"/>
          <a:stretch/>
        </p:blipFill>
        <p:spPr bwMode="auto">
          <a:xfrm>
            <a:off x="10290582" y="774591"/>
            <a:ext cx="1573893" cy="1995785"/>
          </a:xfrm>
          <a:prstGeom prst="rect">
            <a:avLst/>
          </a:prstGeom>
          <a:noFill/>
        </p:spPr>
      </p:pic>
      <p:pic>
        <p:nvPicPr>
          <p:cNvPr id="13" name="Picture 13" descr="First Grade Smiles: Bright Ideas for Kinesthetic Learning--&gt; Could be used with colors, numbers, and letters (upper and lower)"/>
          <p:cNvPicPr>
            <a:picLocks noChangeAspect="1" noChangeArrowheads="1"/>
          </p:cNvPicPr>
          <p:nvPr/>
        </p:nvPicPr>
        <p:blipFill>
          <a:blip r:embed="rId3" cstate="print"/>
          <a:srcRect/>
          <a:stretch>
            <a:fillRect/>
          </a:stretch>
        </p:blipFill>
        <p:spPr bwMode="auto">
          <a:xfrm>
            <a:off x="10492875" y="4714875"/>
            <a:ext cx="1371600" cy="1828800"/>
          </a:xfrm>
          <a:prstGeom prst="rect">
            <a:avLst/>
          </a:prstGeom>
          <a:noFill/>
        </p:spPr>
      </p:pic>
      <p:pic>
        <p:nvPicPr>
          <p:cNvPr id="12" name="Picture 8" descr="http://3.bp.blogspot.com/-76rdyu077hQ/TxSTdlvm5OI/AAAAAAAAAIQ/CTVdVAVMM0E/s400/DSCF0775.JPG"/>
          <p:cNvPicPr>
            <a:picLocks noChangeAspect="1" noChangeArrowheads="1"/>
          </p:cNvPicPr>
          <p:nvPr/>
        </p:nvPicPr>
        <p:blipFill>
          <a:blip r:embed="rId4" cstate="print"/>
          <a:srcRect/>
          <a:stretch>
            <a:fillRect/>
          </a:stretch>
        </p:blipFill>
        <p:spPr bwMode="auto">
          <a:xfrm>
            <a:off x="10129544" y="3089502"/>
            <a:ext cx="1789572" cy="1342179"/>
          </a:xfrm>
          <a:prstGeom prst="rect">
            <a:avLst/>
          </a:prstGeom>
          <a:noFill/>
        </p:spPr>
      </p:pic>
    </p:spTree>
    <p:extLst>
      <p:ext uri="{BB962C8B-B14F-4D97-AF65-F5344CB8AC3E}">
        <p14:creationId xmlns:p14="http://schemas.microsoft.com/office/powerpoint/2010/main" val="28467837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323" y="197658"/>
            <a:ext cx="10382575" cy="1320800"/>
          </a:xfrm>
        </p:spPr>
        <p:txBody>
          <a:bodyPr/>
          <a:lstStyle/>
          <a:p>
            <a:r>
              <a:rPr lang="en-GB" b="1" dirty="0">
                <a:solidFill>
                  <a:schemeClr val="accent5">
                    <a:lumMod val="50000"/>
                  </a:schemeClr>
                </a:solidFill>
                <a:latin typeface="Sassoon Infant Std" panose="020B0503020103030203" pitchFamily="34" charset="0"/>
              </a:rPr>
              <a:t>What Happens in Phonics Lessons? </a:t>
            </a:r>
          </a:p>
        </p:txBody>
      </p:sp>
      <p:sp>
        <p:nvSpPr>
          <p:cNvPr id="5" name="Content Placeholder 4"/>
          <p:cNvSpPr>
            <a:spLocks noGrp="1"/>
          </p:cNvSpPr>
          <p:nvPr>
            <p:ph idx="1"/>
          </p:nvPr>
        </p:nvSpPr>
        <p:spPr>
          <a:xfrm>
            <a:off x="838200" y="1825625"/>
            <a:ext cx="3376353" cy="4351338"/>
          </a:xfrm>
        </p:spPr>
        <p:txBody>
          <a:bodyPr>
            <a:normAutofit fontScale="92500" lnSpcReduction="10000"/>
          </a:bodyPr>
          <a:lstStyle/>
          <a:p>
            <a:pPr marL="514350" indent="-514350">
              <a:buFont typeface="+mj-lt"/>
              <a:buAutoNum type="arabicPeriod"/>
            </a:pPr>
            <a:r>
              <a:rPr lang="en-GB" sz="3000" dirty="0">
                <a:latin typeface="Sassoon Infant Std" panose="020B0503020103030203" pitchFamily="34" charset="0"/>
              </a:rPr>
              <a:t>Revisit </a:t>
            </a:r>
            <a:endParaRPr lang="en-GB" sz="3000" dirty="0" smtClean="0">
              <a:latin typeface="Sassoon Infant Std" panose="020B0503020103030203" pitchFamily="34" charset="0"/>
            </a:endParaRPr>
          </a:p>
          <a:p>
            <a:pPr marL="514350" indent="-514350">
              <a:buFont typeface="+mj-lt"/>
              <a:buAutoNum type="arabicPeriod"/>
            </a:pPr>
            <a:endParaRPr lang="en-GB" sz="3000" dirty="0">
              <a:latin typeface="Sassoon Infant Std" panose="020B0503020103030203" pitchFamily="34" charset="0"/>
            </a:endParaRPr>
          </a:p>
          <a:p>
            <a:pPr marL="514350" indent="-514350">
              <a:buFont typeface="+mj-lt"/>
              <a:buAutoNum type="arabicPeriod"/>
            </a:pPr>
            <a:r>
              <a:rPr lang="en-GB" sz="3000" dirty="0" smtClean="0">
                <a:latin typeface="Sassoon Infant Std" panose="020B0503020103030203" pitchFamily="34" charset="0"/>
              </a:rPr>
              <a:t>Teach</a:t>
            </a:r>
          </a:p>
          <a:p>
            <a:pPr marL="514350" indent="-514350">
              <a:buFont typeface="+mj-lt"/>
              <a:buAutoNum type="arabicPeriod"/>
            </a:pPr>
            <a:endParaRPr lang="en-GB" sz="3000" dirty="0">
              <a:latin typeface="Sassoon Infant Std" panose="020B0503020103030203" pitchFamily="34" charset="0"/>
            </a:endParaRPr>
          </a:p>
          <a:p>
            <a:pPr marL="514350" indent="-514350">
              <a:buFont typeface="+mj-lt"/>
              <a:buAutoNum type="arabicPeriod"/>
            </a:pPr>
            <a:r>
              <a:rPr lang="en-GB" sz="3000" dirty="0" smtClean="0">
                <a:latin typeface="Sassoon Infant Std" panose="020B0503020103030203" pitchFamily="34" charset="0"/>
              </a:rPr>
              <a:t>Practise</a:t>
            </a:r>
          </a:p>
          <a:p>
            <a:pPr marL="514350" indent="-514350">
              <a:buFont typeface="+mj-lt"/>
              <a:buAutoNum type="arabicPeriod"/>
            </a:pPr>
            <a:endParaRPr lang="en-GB" sz="3000" dirty="0">
              <a:latin typeface="Sassoon Infant Std" panose="020B0503020103030203" pitchFamily="34" charset="0"/>
            </a:endParaRPr>
          </a:p>
          <a:p>
            <a:pPr marL="514350" indent="-514350">
              <a:buFont typeface="+mj-lt"/>
              <a:buAutoNum type="arabicPeriod"/>
            </a:pPr>
            <a:r>
              <a:rPr lang="en-GB" sz="3000" dirty="0" smtClean="0">
                <a:latin typeface="Sassoon Infant Std" panose="020B0503020103030203" pitchFamily="34" charset="0"/>
              </a:rPr>
              <a:t>Apply</a:t>
            </a:r>
          </a:p>
          <a:p>
            <a:pPr marL="514350" indent="-514350">
              <a:buFont typeface="+mj-lt"/>
              <a:buAutoNum type="arabicPeriod"/>
            </a:pPr>
            <a:endParaRPr lang="en-GB" sz="3000" dirty="0">
              <a:latin typeface="Sassoon Infant Std" panose="020B0503020103030203" pitchFamily="34" charset="0"/>
            </a:endParaRPr>
          </a:p>
          <a:p>
            <a:pPr marL="514350" indent="-514350">
              <a:buFont typeface="+mj-lt"/>
              <a:buAutoNum type="arabicPeriod"/>
            </a:pPr>
            <a:r>
              <a:rPr lang="en-GB" sz="3000" dirty="0">
                <a:latin typeface="Sassoon Infant Std" panose="020B0503020103030203" pitchFamily="34" charset="0"/>
              </a:rPr>
              <a:t>Revise</a:t>
            </a:r>
          </a:p>
          <a:p>
            <a:endParaRPr lang="en-GB" sz="3000" dirty="0">
              <a:latin typeface="Sassoon Infant Std" panose="020B0503020103030203" pitchFamily="34" charset="0"/>
            </a:endParaRPr>
          </a:p>
        </p:txBody>
      </p:sp>
      <p:pic>
        <p:nvPicPr>
          <p:cNvPr id="10" name="Picture 2" descr="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938988" y="5661961"/>
            <a:ext cx="3253012" cy="108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3977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599"/>
            <a:ext cx="8596668" cy="1550989"/>
          </a:xfrm>
        </p:spPr>
        <p:txBody>
          <a:bodyPr>
            <a:normAutofit/>
          </a:bodyPr>
          <a:lstStyle/>
          <a:p>
            <a:r>
              <a:rPr lang="en-GB" sz="5000" b="1" dirty="0" smtClean="0">
                <a:solidFill>
                  <a:schemeClr val="accent5">
                    <a:lumMod val="50000"/>
                  </a:schemeClr>
                </a:solidFill>
                <a:latin typeface="Sassoon Infant Std" panose="020B0503020103030203" pitchFamily="34" charset="0"/>
              </a:rPr>
              <a:t>Overview of the session…</a:t>
            </a:r>
            <a:r>
              <a:rPr lang="en-GB" b="1" dirty="0">
                <a:solidFill>
                  <a:schemeClr val="accent5">
                    <a:lumMod val="50000"/>
                  </a:schemeClr>
                </a:solidFill>
              </a:rPr>
              <a:t/>
            </a:r>
            <a:br>
              <a:rPr lang="en-GB" b="1" dirty="0">
                <a:solidFill>
                  <a:schemeClr val="accent5">
                    <a:lumMod val="50000"/>
                  </a:schemeClr>
                </a:solidFill>
              </a:rPr>
            </a:br>
            <a:endParaRPr lang="en-GB" b="1" dirty="0">
              <a:solidFill>
                <a:schemeClr val="accent5">
                  <a:lumMod val="50000"/>
                </a:schemeClr>
              </a:solidFill>
            </a:endParaRPr>
          </a:p>
        </p:txBody>
      </p:sp>
      <p:sp>
        <p:nvSpPr>
          <p:cNvPr id="3" name="Content Placeholder 2"/>
          <p:cNvSpPr>
            <a:spLocks noGrp="1"/>
          </p:cNvSpPr>
          <p:nvPr>
            <p:ph idx="1"/>
          </p:nvPr>
        </p:nvSpPr>
        <p:spPr>
          <a:xfrm>
            <a:off x="838200" y="1825625"/>
            <a:ext cx="10515600" cy="4009910"/>
          </a:xfrm>
        </p:spPr>
        <p:txBody>
          <a:bodyPr/>
          <a:lstStyle/>
          <a:p>
            <a:r>
              <a:rPr lang="en-GB" dirty="0" smtClean="0">
                <a:latin typeface="Sassoon Infant Std" panose="020B0503020103030203" pitchFamily="34" charset="0"/>
              </a:rPr>
              <a:t>What is phonics?</a:t>
            </a:r>
          </a:p>
          <a:p>
            <a:r>
              <a:rPr lang="en-GB" dirty="0" smtClean="0">
                <a:latin typeface="Sassoon Infant Std" panose="020B0503020103030203" pitchFamily="34" charset="0"/>
              </a:rPr>
              <a:t>Why do we teach phonics? </a:t>
            </a:r>
          </a:p>
          <a:p>
            <a:r>
              <a:rPr lang="en-GB" dirty="0" smtClean="0">
                <a:latin typeface="Sassoon Infant Std" panose="020B0503020103030203" pitchFamily="34" charset="0"/>
              </a:rPr>
              <a:t>Phonics </a:t>
            </a:r>
            <a:r>
              <a:rPr lang="en-GB" dirty="0">
                <a:latin typeface="Sassoon Infant Std" panose="020B0503020103030203" pitchFamily="34" charset="0"/>
              </a:rPr>
              <a:t>t</a:t>
            </a:r>
            <a:r>
              <a:rPr lang="en-GB" dirty="0" smtClean="0">
                <a:latin typeface="Sassoon Infant Std" panose="020B0503020103030203" pitchFamily="34" charset="0"/>
              </a:rPr>
              <a:t>erminology</a:t>
            </a:r>
            <a:endParaRPr lang="en-GB" dirty="0">
              <a:latin typeface="Sassoon Infant Std" panose="020B0503020103030203" pitchFamily="34" charset="0"/>
            </a:endParaRPr>
          </a:p>
          <a:p>
            <a:r>
              <a:rPr lang="en-GB" sz="2800" dirty="0" smtClean="0">
                <a:latin typeface="Sassoon Infant Std" panose="020B0503020103030203" pitchFamily="34" charset="0"/>
              </a:rPr>
              <a:t>How phonics is taught at Raglan – Unlocking Letters and Sounds</a:t>
            </a:r>
          </a:p>
          <a:p>
            <a:r>
              <a:rPr lang="en-GB" dirty="0" smtClean="0">
                <a:latin typeface="Sassoon Infant Std" panose="020B0503020103030203" pitchFamily="34" charset="0"/>
              </a:rPr>
              <a:t>Early Reading</a:t>
            </a:r>
            <a:r>
              <a:rPr lang="en-GB" sz="2800" dirty="0" smtClean="0">
                <a:latin typeface="Sassoon Infant Std" panose="020B0503020103030203" pitchFamily="34" charset="0"/>
              </a:rPr>
              <a:t> at Raglan </a:t>
            </a:r>
          </a:p>
        </p:txBody>
      </p:sp>
    </p:spTree>
    <p:extLst>
      <p:ext uri="{BB962C8B-B14F-4D97-AF65-F5344CB8AC3E}">
        <p14:creationId xmlns:p14="http://schemas.microsoft.com/office/powerpoint/2010/main" val="30962929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5306" y="534814"/>
            <a:ext cx="11845635" cy="6045259"/>
          </a:xfrm>
        </p:spPr>
        <p:txBody>
          <a:bodyPr>
            <a:noAutofit/>
          </a:bodyPr>
          <a:lstStyle/>
          <a:p>
            <a:pPr marL="0" indent="0" algn="ctr">
              <a:buNone/>
            </a:pPr>
            <a:r>
              <a:rPr lang="en-GB" sz="2000" dirty="0" smtClean="0">
                <a:latin typeface="Sassoon Infant Std" panose="020B0503020103030203" pitchFamily="34" charset="0"/>
              </a:rPr>
              <a:t> </a:t>
            </a:r>
            <a:r>
              <a:rPr lang="en-GB" sz="2000" b="1" dirty="0" smtClean="0">
                <a:latin typeface="Sassoon Infant Std" panose="020B0503020103030203" pitchFamily="34" charset="0"/>
              </a:rPr>
              <a:t>REVISIT</a:t>
            </a:r>
          </a:p>
          <a:p>
            <a:pPr marL="0" indent="0" algn="ctr">
              <a:buNone/>
            </a:pPr>
            <a:r>
              <a:rPr lang="en-GB" sz="2000" dirty="0">
                <a:latin typeface="Sassoon Infant Std" panose="020B0503020103030203" pitchFamily="34" charset="0"/>
              </a:rPr>
              <a:t>Activating prior </a:t>
            </a:r>
            <a:r>
              <a:rPr lang="en-GB" sz="2000" dirty="0" smtClean="0">
                <a:latin typeface="Sassoon Infant Std" panose="020B0503020103030203" pitchFamily="34" charset="0"/>
              </a:rPr>
              <a:t>knowledge, sing </a:t>
            </a:r>
            <a:r>
              <a:rPr lang="en-GB" sz="2000" dirty="0">
                <a:latin typeface="Sassoon Infant Std" panose="020B0503020103030203" pitchFamily="34" charset="0"/>
              </a:rPr>
              <a:t>alphabet </a:t>
            </a:r>
            <a:r>
              <a:rPr lang="en-GB" sz="2000" dirty="0" smtClean="0">
                <a:latin typeface="Sassoon Infant Std" panose="020B0503020103030203" pitchFamily="34" charset="0"/>
              </a:rPr>
              <a:t>song, Recall </a:t>
            </a:r>
            <a:r>
              <a:rPr lang="en-GB" sz="2000" dirty="0">
                <a:latin typeface="Sassoon Infant Std" panose="020B0503020103030203" pitchFamily="34" charset="0"/>
              </a:rPr>
              <a:t>of phonemes and </a:t>
            </a:r>
            <a:r>
              <a:rPr lang="en-GB" sz="2000" dirty="0" smtClean="0">
                <a:latin typeface="Sassoon Infant Std" panose="020B0503020103030203" pitchFamily="34" charset="0"/>
              </a:rPr>
              <a:t>common exception words, practise blending or fluent reading. </a:t>
            </a:r>
          </a:p>
          <a:p>
            <a:pPr marL="0" indent="0" algn="ctr">
              <a:buNone/>
            </a:pPr>
            <a:endParaRPr lang="en-GB" sz="2000" dirty="0">
              <a:latin typeface="Sassoon Infant Std" panose="020B0503020103030203" pitchFamily="34" charset="0"/>
            </a:endParaRPr>
          </a:p>
          <a:p>
            <a:pPr marL="0" indent="0" algn="ctr">
              <a:buNone/>
            </a:pPr>
            <a:r>
              <a:rPr lang="en-GB" sz="2000" b="1" dirty="0" smtClean="0">
                <a:latin typeface="Sassoon Infant Std" panose="020B0503020103030203" pitchFamily="34" charset="0"/>
              </a:rPr>
              <a:t>TEACH</a:t>
            </a:r>
          </a:p>
          <a:p>
            <a:pPr marL="0" indent="0" algn="ctr">
              <a:buNone/>
            </a:pPr>
            <a:r>
              <a:rPr lang="en-GB" sz="2000" dirty="0" smtClean="0">
                <a:latin typeface="Sassoon Infant Std" panose="020B0503020103030203" pitchFamily="34" charset="0"/>
              </a:rPr>
              <a:t>Teach new grapheme-phoneme correspondences; skills of blending and segmenting; new common exception words.</a:t>
            </a:r>
          </a:p>
          <a:p>
            <a:pPr marL="0" indent="0" algn="ctr">
              <a:buNone/>
            </a:pPr>
            <a:endParaRPr lang="en-GB" sz="2000" dirty="0">
              <a:latin typeface="Sassoon Infant Std" panose="020B0503020103030203" pitchFamily="34" charset="0"/>
            </a:endParaRPr>
          </a:p>
          <a:p>
            <a:pPr marL="0" indent="0" algn="ctr">
              <a:buNone/>
            </a:pPr>
            <a:r>
              <a:rPr lang="en-GB" sz="2000" b="1" dirty="0" smtClean="0">
                <a:latin typeface="Sassoon Infant Std" panose="020B0503020103030203" pitchFamily="34" charset="0"/>
              </a:rPr>
              <a:t>PRACTISE</a:t>
            </a:r>
          </a:p>
          <a:p>
            <a:pPr marL="0" indent="0" algn="ctr">
              <a:buNone/>
            </a:pPr>
            <a:r>
              <a:rPr lang="en-GB" sz="2000" dirty="0" smtClean="0">
                <a:latin typeface="Sassoon Infant Std" panose="020B0503020103030203" pitchFamily="34" charset="0"/>
              </a:rPr>
              <a:t>Practise </a:t>
            </a:r>
            <a:r>
              <a:rPr lang="en-GB" sz="2000" dirty="0">
                <a:latin typeface="Sassoon Infant Std" panose="020B0503020103030203" pitchFamily="34" charset="0"/>
              </a:rPr>
              <a:t>blending for </a:t>
            </a:r>
            <a:r>
              <a:rPr lang="en-GB" sz="2000" dirty="0" smtClean="0">
                <a:latin typeface="Sassoon Infant Std" panose="020B0503020103030203" pitchFamily="34" charset="0"/>
              </a:rPr>
              <a:t>reading and segmenting </a:t>
            </a:r>
            <a:r>
              <a:rPr lang="en-GB" sz="2000" dirty="0">
                <a:latin typeface="Sassoon Infant Std" panose="020B0503020103030203" pitchFamily="34" charset="0"/>
              </a:rPr>
              <a:t>for spelling </a:t>
            </a:r>
            <a:r>
              <a:rPr lang="en-GB" sz="2000" dirty="0" smtClean="0">
                <a:latin typeface="Sassoon Infant Std" panose="020B0503020103030203" pitchFamily="34" charset="0"/>
              </a:rPr>
              <a:t>(words). </a:t>
            </a:r>
          </a:p>
          <a:p>
            <a:pPr marL="0" indent="0" algn="ctr">
              <a:buNone/>
            </a:pPr>
            <a:endParaRPr lang="en-GB" sz="2000" dirty="0">
              <a:latin typeface="Sassoon Infant Std" panose="020B0503020103030203" pitchFamily="34" charset="0"/>
            </a:endParaRPr>
          </a:p>
          <a:p>
            <a:pPr marL="0" indent="0" algn="ctr">
              <a:buNone/>
            </a:pPr>
            <a:r>
              <a:rPr lang="en-GB" sz="2000" b="1" dirty="0">
                <a:latin typeface="Sassoon Infant Std" panose="020B0503020103030203" pitchFamily="34" charset="0"/>
              </a:rPr>
              <a:t>A</a:t>
            </a:r>
            <a:r>
              <a:rPr lang="en-GB" sz="2000" b="1" dirty="0" smtClean="0">
                <a:latin typeface="Sassoon Infant Std" panose="020B0503020103030203" pitchFamily="34" charset="0"/>
              </a:rPr>
              <a:t>PPLY</a:t>
            </a:r>
          </a:p>
          <a:p>
            <a:pPr marL="0" indent="0" algn="ctr">
              <a:buNone/>
            </a:pPr>
            <a:r>
              <a:rPr lang="en-GB" sz="2000" dirty="0" smtClean="0">
                <a:latin typeface="Sassoon Infant Std" panose="020B0503020103030203" pitchFamily="34" charset="0"/>
              </a:rPr>
              <a:t>Using new learning to read and write captions or sentences. </a:t>
            </a:r>
          </a:p>
          <a:p>
            <a:pPr marL="0" indent="0" algn="ctr">
              <a:buNone/>
            </a:pPr>
            <a:endParaRPr lang="en-GB" sz="2000" dirty="0" smtClean="0">
              <a:latin typeface="Sassoon Infant Std" panose="020B0503020103030203" pitchFamily="34" charset="0"/>
            </a:endParaRPr>
          </a:p>
          <a:p>
            <a:pPr marL="0" indent="0" algn="ctr">
              <a:buNone/>
            </a:pPr>
            <a:r>
              <a:rPr lang="en-GB" sz="2000" b="1" dirty="0" smtClean="0">
                <a:latin typeface="Sassoon Infant Std" panose="020B0503020103030203" pitchFamily="34" charset="0"/>
              </a:rPr>
              <a:t>REVISE</a:t>
            </a:r>
          </a:p>
          <a:p>
            <a:pPr marL="0" indent="0" algn="ctr">
              <a:buNone/>
            </a:pPr>
            <a:r>
              <a:rPr lang="en-GB" sz="2000" dirty="0">
                <a:latin typeface="Sassoon Infant Std" panose="020B0503020103030203" pitchFamily="34" charset="0"/>
              </a:rPr>
              <a:t>Revise </a:t>
            </a:r>
            <a:r>
              <a:rPr lang="en-GB" sz="2000" dirty="0" smtClean="0">
                <a:latin typeface="Sassoon Infant Std" panose="020B0503020103030203" pitchFamily="34" charset="0"/>
              </a:rPr>
              <a:t>new learning (new GPC and CEWs).</a:t>
            </a:r>
          </a:p>
        </p:txBody>
      </p:sp>
      <p:sp>
        <p:nvSpPr>
          <p:cNvPr id="4" name="Down Arrow 3"/>
          <p:cNvSpPr/>
          <p:nvPr/>
        </p:nvSpPr>
        <p:spPr>
          <a:xfrm>
            <a:off x="5935284" y="1651059"/>
            <a:ext cx="405678" cy="3356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n Arrow 6"/>
          <p:cNvSpPr/>
          <p:nvPr/>
        </p:nvSpPr>
        <p:spPr>
          <a:xfrm>
            <a:off x="5935284" y="3102988"/>
            <a:ext cx="405678" cy="3356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a:off x="5938614" y="4337023"/>
            <a:ext cx="405678" cy="3356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Down Arrow 10"/>
          <p:cNvSpPr/>
          <p:nvPr/>
        </p:nvSpPr>
        <p:spPr>
          <a:xfrm>
            <a:off x="5935284" y="5458548"/>
            <a:ext cx="405678" cy="33568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506672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4646" y="106993"/>
            <a:ext cx="10515600" cy="1325563"/>
          </a:xfrm>
        </p:spPr>
        <p:txBody>
          <a:bodyPr>
            <a:normAutofit/>
          </a:bodyPr>
          <a:lstStyle/>
          <a:p>
            <a:r>
              <a:rPr lang="en-GB" sz="5000" b="1" dirty="0" smtClean="0">
                <a:solidFill>
                  <a:schemeClr val="accent5">
                    <a:lumMod val="50000"/>
                  </a:schemeClr>
                </a:solidFill>
                <a:latin typeface="Sassoon Infant Std" panose="020B0503020103030203" pitchFamily="34" charset="0"/>
              </a:rPr>
              <a:t>Images, Actions and Letter Formation</a:t>
            </a:r>
            <a:endParaRPr lang="en-GB" sz="5000" b="1" dirty="0">
              <a:solidFill>
                <a:schemeClr val="accent5">
                  <a:lumMod val="50000"/>
                </a:schemeClr>
              </a:solidFill>
              <a:latin typeface="Sassoon Infant Std" panose="020B0503020103030203" pitchFamily="34" charset="0"/>
            </a:endParaRPr>
          </a:p>
        </p:txBody>
      </p:sp>
      <p:pic>
        <p:nvPicPr>
          <p:cNvPr id="3" name="Picture 2"/>
          <p:cNvPicPr>
            <a:picLocks noChangeAspect="1"/>
          </p:cNvPicPr>
          <p:nvPr/>
        </p:nvPicPr>
        <p:blipFill>
          <a:blip r:embed="rId2"/>
          <a:stretch>
            <a:fillRect/>
          </a:stretch>
        </p:blipFill>
        <p:spPr>
          <a:xfrm>
            <a:off x="384646" y="1324491"/>
            <a:ext cx="11399316" cy="4245036"/>
          </a:xfrm>
          <a:prstGeom prst="rect">
            <a:avLst/>
          </a:prstGeom>
        </p:spPr>
      </p:pic>
      <p:pic>
        <p:nvPicPr>
          <p:cNvPr id="7" name="Picture 2" descr="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38988" y="5661961"/>
            <a:ext cx="3253012" cy="10800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851191895"/>
              </p:ext>
            </p:extLst>
          </p:nvPr>
        </p:nvGraphicFramePr>
        <p:xfrm>
          <a:off x="459460" y="5744761"/>
          <a:ext cx="10515600" cy="914400"/>
        </p:xfrm>
        <a:graphic>
          <a:graphicData uri="http://schemas.openxmlformats.org/drawingml/2006/table">
            <a:tbl>
              <a:tblPr/>
              <a:tblGrid>
                <a:gridCol w="10515600">
                  <a:extLst>
                    <a:ext uri="{9D8B030D-6E8A-4147-A177-3AD203B41FA5}">
                      <a16:colId xmlns:a16="http://schemas.microsoft.com/office/drawing/2014/main" val="4260112053"/>
                    </a:ext>
                  </a:extLst>
                </a:gridCol>
              </a:tblGrid>
              <a:tr h="0">
                <a:tc>
                  <a:txBody>
                    <a:bodyPr/>
                    <a:lstStyle/>
                    <a:p>
                      <a:pPr algn="l">
                        <a:spcAft>
                          <a:spcPts val="0"/>
                        </a:spcAft>
                      </a:pPr>
                      <a:r>
                        <a:rPr lang="en-GB" sz="2000" u="sng" dirty="0" smtClean="0">
                          <a:solidFill>
                            <a:srgbClr val="0563C1"/>
                          </a:solidFill>
                          <a:effectLst/>
                          <a:latin typeface="Sassoon Infant Std" panose="020B0503020103030203" pitchFamily="34" charset="0"/>
                          <a:ea typeface="Times New Roman" panose="02020603050405020304" pitchFamily="18" charset="0"/>
                          <a:cs typeface="Times New Roman" panose="02020603050405020304" pitchFamily="18" charset="0"/>
                          <a:hlinkClick r:id="rId4"/>
                        </a:rPr>
                        <a:t>ULS </a:t>
                      </a:r>
                      <a:r>
                        <a:rPr lang="en-GB" sz="2000" u="sng" dirty="0">
                          <a:solidFill>
                            <a:srgbClr val="0563C1"/>
                          </a:solidFill>
                          <a:effectLst/>
                          <a:latin typeface="Sassoon Infant Std" panose="020B0503020103030203" pitchFamily="34" charset="0"/>
                          <a:ea typeface="Times New Roman" panose="02020603050405020304" pitchFamily="18" charset="0"/>
                          <a:cs typeface="Times New Roman" panose="02020603050405020304" pitchFamily="18" charset="0"/>
                          <a:hlinkClick r:id="rId4"/>
                        </a:rPr>
                        <a:t>Phase 2 </a:t>
                      </a:r>
                      <a:r>
                        <a:rPr lang="en-GB" sz="2000" u="sng" dirty="0" smtClean="0">
                          <a:solidFill>
                            <a:srgbClr val="0563C1"/>
                          </a:solidFill>
                          <a:effectLst/>
                          <a:latin typeface="Sassoon Infant Std" panose="020B0503020103030203" pitchFamily="34" charset="0"/>
                          <a:ea typeface="Times New Roman" panose="02020603050405020304" pitchFamily="18" charset="0"/>
                          <a:cs typeface="Times New Roman" panose="02020603050405020304" pitchFamily="18" charset="0"/>
                          <a:hlinkClick r:id="rId4"/>
                        </a:rPr>
                        <a:t>Actions</a:t>
                      </a:r>
                      <a:endParaRPr lang="en-GB" sz="2000" u="sng" dirty="0" smtClean="0">
                        <a:solidFill>
                          <a:srgbClr val="0563C1"/>
                        </a:solidFill>
                        <a:effectLst/>
                        <a:latin typeface="Sassoon Infant Std" panose="020B0503020103030203" pitchFamily="34" charset="0"/>
                        <a:ea typeface="Times New Roman" panose="02020603050405020304" pitchFamily="18" charset="0"/>
                        <a:cs typeface="Times New Roman" panose="02020603050405020304" pitchFamily="18" charset="0"/>
                      </a:endParaRPr>
                    </a:p>
                    <a:p>
                      <a:pPr algn="l">
                        <a:spcAft>
                          <a:spcPts val="0"/>
                        </a:spcAft>
                      </a:pPr>
                      <a:endParaRPr lang="en-GB" sz="2000" dirty="0">
                        <a:effectLst/>
                        <a:latin typeface="Sassoon Infant Std" panose="020B0503020103030203" pitchFamily="34" charset="0"/>
                        <a:ea typeface="Tw Cen MT" panose="020B0602020104020603" pitchFamily="34" charset="0"/>
                        <a:cs typeface="Times New Roman" panose="02020603050405020304" pitchFamily="18" charset="0"/>
                      </a:endParaRPr>
                    </a:p>
                    <a:p>
                      <a:pPr algn="l">
                        <a:spcAft>
                          <a:spcPts val="0"/>
                        </a:spcAft>
                      </a:pPr>
                      <a:r>
                        <a:rPr lang="en-GB" sz="2000" u="sng" dirty="0" smtClean="0">
                          <a:solidFill>
                            <a:srgbClr val="0563C1"/>
                          </a:solidFill>
                          <a:effectLst/>
                          <a:latin typeface="Sassoon Infant Std" panose="020B0503020103030203" pitchFamily="34" charset="0"/>
                          <a:ea typeface="Times New Roman" panose="02020603050405020304" pitchFamily="18" charset="0"/>
                          <a:cs typeface="Times New Roman" panose="02020603050405020304" pitchFamily="18" charset="0"/>
                          <a:hlinkClick r:id="rId5"/>
                        </a:rPr>
                        <a:t>ULS </a:t>
                      </a:r>
                      <a:r>
                        <a:rPr lang="en-GB" sz="2000" u="sng" dirty="0">
                          <a:solidFill>
                            <a:srgbClr val="0563C1"/>
                          </a:solidFill>
                          <a:effectLst/>
                          <a:latin typeface="Sassoon Infant Std" panose="020B0503020103030203" pitchFamily="34" charset="0"/>
                          <a:ea typeface="Times New Roman" panose="02020603050405020304" pitchFamily="18" charset="0"/>
                          <a:cs typeface="Times New Roman" panose="02020603050405020304" pitchFamily="18" charset="0"/>
                          <a:hlinkClick r:id="rId5"/>
                        </a:rPr>
                        <a:t>Phase 3 Actions</a:t>
                      </a:r>
                      <a:endParaRPr lang="en-GB" sz="2000" dirty="0">
                        <a:effectLst/>
                        <a:latin typeface="Sassoon Infant Std" panose="020B0503020103030203" pitchFamily="34" charset="0"/>
                        <a:ea typeface="Tw Cen MT" panose="020B0602020104020603" pitchFamily="34" charset="0"/>
                        <a:cs typeface="Times New Roman" panose="02020603050405020304" pitchFamily="18" charset="0"/>
                      </a:endParaRPr>
                    </a:p>
                  </a:txBody>
                  <a:tcPr marL="114300" marR="114300" marT="0" marB="0">
                    <a:lnL>
                      <a:noFill/>
                    </a:lnL>
                    <a:lnR>
                      <a:noFill/>
                    </a:lnR>
                    <a:lnT>
                      <a:noFill/>
                    </a:lnT>
                    <a:lnB>
                      <a:noFill/>
                    </a:lnB>
                  </a:tcPr>
                </a:tc>
                <a:extLst>
                  <a:ext uri="{0D108BD9-81ED-4DB2-BD59-A6C34878D82A}">
                    <a16:rowId xmlns:a16="http://schemas.microsoft.com/office/drawing/2014/main" val="427788039"/>
                  </a:ext>
                </a:extLst>
              </a:tr>
            </a:tbl>
          </a:graphicData>
        </a:graphic>
      </p:graphicFrame>
    </p:spTree>
    <p:extLst>
      <p:ext uri="{BB962C8B-B14F-4D97-AF65-F5344CB8AC3E}">
        <p14:creationId xmlns:p14="http://schemas.microsoft.com/office/powerpoint/2010/main" val="1909840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b="1" dirty="0" smtClean="0">
                <a:solidFill>
                  <a:schemeClr val="accent5">
                    <a:lumMod val="50000"/>
                  </a:schemeClr>
                </a:solidFill>
                <a:latin typeface="Sassoon Infant Std" panose="020B0503020103030203" pitchFamily="34" charset="0"/>
              </a:rPr>
              <a:t>Language Provision</a:t>
            </a:r>
            <a:endParaRPr lang="en-GB" sz="5000" b="1" dirty="0">
              <a:solidFill>
                <a:schemeClr val="accent5">
                  <a:lumMod val="50000"/>
                </a:schemeClr>
              </a:solidFill>
              <a:latin typeface="Sassoon Infant Std" panose="020B0503020103030203" pitchFamily="34" charset="0"/>
            </a:endParaRPr>
          </a:p>
        </p:txBody>
      </p:sp>
      <p:sp>
        <p:nvSpPr>
          <p:cNvPr id="3" name="Content Placeholder 2"/>
          <p:cNvSpPr>
            <a:spLocks noGrp="1"/>
          </p:cNvSpPr>
          <p:nvPr>
            <p:ph idx="1"/>
          </p:nvPr>
        </p:nvSpPr>
        <p:spPr>
          <a:xfrm>
            <a:off x="482065" y="1690688"/>
            <a:ext cx="10515600" cy="2621684"/>
          </a:xfrm>
        </p:spPr>
        <p:txBody>
          <a:bodyPr>
            <a:noAutofit/>
          </a:bodyPr>
          <a:lstStyle/>
          <a:p>
            <a:r>
              <a:rPr lang="en-GB" sz="3000" dirty="0" smtClean="0">
                <a:latin typeface="Sassoon Infant Std" panose="020B0503020103030203" pitchFamily="34" charset="0"/>
              </a:rPr>
              <a:t>The children in Sharks use </a:t>
            </a:r>
            <a:r>
              <a:rPr lang="en-GB" sz="3000" b="1" dirty="0" smtClean="0">
                <a:latin typeface="Sassoon Infant Std" panose="020B0503020103030203" pitchFamily="34" charset="0"/>
              </a:rPr>
              <a:t>cued articulation </a:t>
            </a:r>
            <a:r>
              <a:rPr lang="en-GB" sz="3000" dirty="0" smtClean="0">
                <a:latin typeface="Sassoon Infant Std" panose="020B0503020103030203" pitchFamily="34" charset="0"/>
              </a:rPr>
              <a:t>and </a:t>
            </a:r>
            <a:r>
              <a:rPr lang="en-GB" sz="3000" b="1" dirty="0" smtClean="0">
                <a:latin typeface="Sassoon Infant Std" panose="020B0503020103030203" pitchFamily="34" charset="0"/>
              </a:rPr>
              <a:t>Makaton</a:t>
            </a:r>
            <a:r>
              <a:rPr lang="en-GB" sz="3000" dirty="0" smtClean="0">
                <a:latin typeface="Sassoon Infant Std" panose="020B0503020103030203" pitchFamily="34" charset="0"/>
              </a:rPr>
              <a:t> signing to help them identify sounds and read words.</a:t>
            </a:r>
          </a:p>
          <a:p>
            <a:r>
              <a:rPr lang="en-GB" sz="3000" dirty="0" smtClean="0">
                <a:latin typeface="Sassoon Infant Std" panose="020B0503020103030203" pitchFamily="34" charset="0"/>
              </a:rPr>
              <a:t>Cued Articulation was </a:t>
            </a:r>
            <a:r>
              <a:rPr lang="en-GB" sz="3000" dirty="0">
                <a:latin typeface="Sassoon Infant Std" panose="020B0503020103030203" pitchFamily="34" charset="0"/>
              </a:rPr>
              <a:t>developed by a speech and language therapist called Jane Passey. </a:t>
            </a:r>
            <a:r>
              <a:rPr lang="en-GB" sz="3000" dirty="0" smtClean="0">
                <a:latin typeface="Sassoon Infant Std" panose="020B0503020103030203" pitchFamily="34" charset="0"/>
              </a:rPr>
              <a:t>It is </a:t>
            </a:r>
            <a:r>
              <a:rPr lang="en-GB" sz="3000" dirty="0">
                <a:latin typeface="Sassoon Infant Std" panose="020B0503020103030203" pitchFamily="34" charset="0"/>
              </a:rPr>
              <a:t>a set of hand cues for teaching the individual sounds in a word. The hand movements are logical – each hand movement represents one sound and the cue gives clues as to how and where </a:t>
            </a:r>
            <a:r>
              <a:rPr lang="en-GB" sz="3000" dirty="0" smtClean="0">
                <a:latin typeface="Sassoon Infant Std" panose="020B0503020103030203" pitchFamily="34" charset="0"/>
              </a:rPr>
              <a:t>the </a:t>
            </a:r>
            <a:r>
              <a:rPr lang="en-GB" sz="3000" dirty="0">
                <a:latin typeface="Sassoon Infant Std" panose="020B0503020103030203" pitchFamily="34" charset="0"/>
              </a:rPr>
              <a:t>sound is produced.</a:t>
            </a:r>
            <a:endParaRPr lang="en-GB" sz="3000" dirty="0" smtClean="0">
              <a:latin typeface="Sassoon Infant Std" panose="020B0503020103030203" pitchFamily="34" charset="0"/>
            </a:endParaRPr>
          </a:p>
        </p:txBody>
      </p:sp>
      <p:pic>
        <p:nvPicPr>
          <p:cNvPr id="1026" name="Picture 2" descr="Cued Articulation, Consonants and Vowels Cards | Silverey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28069" y="5002818"/>
            <a:ext cx="2114550" cy="1485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41358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b="1" dirty="0" smtClean="0">
                <a:solidFill>
                  <a:schemeClr val="accent5">
                    <a:lumMod val="50000"/>
                  </a:schemeClr>
                </a:solidFill>
                <a:latin typeface="Sassoon Infant Std" panose="020B0503020103030203" pitchFamily="34" charset="0"/>
              </a:rPr>
              <a:t>Reading</a:t>
            </a:r>
            <a:endParaRPr lang="en-GB" sz="5000" b="1" dirty="0">
              <a:solidFill>
                <a:schemeClr val="accent5">
                  <a:lumMod val="50000"/>
                </a:schemeClr>
              </a:solidFill>
              <a:latin typeface="Sassoon Infant Std" panose="020B0503020103030203" pitchFamily="34" charset="0"/>
            </a:endParaRPr>
          </a:p>
        </p:txBody>
      </p:sp>
      <p:pic>
        <p:nvPicPr>
          <p:cNvPr id="7" name="Picture 6" descr="Diagram&#10;&#10;Description automatically generated">
            <a:extLst>
              <a:ext uri="{FF2B5EF4-FFF2-40B4-BE49-F238E27FC236}">
                <a16:creationId xmlns:a16="http://schemas.microsoft.com/office/drawing/2014/main" id="{5F747123-742C-7C4B-8985-1BB11D294A83}"/>
              </a:ext>
            </a:extLst>
          </p:cNvPr>
          <p:cNvPicPr>
            <a:picLocks noChangeAspect="1"/>
          </p:cNvPicPr>
          <p:nvPr/>
        </p:nvPicPr>
        <p:blipFill>
          <a:blip r:embed="rId2"/>
          <a:stretch>
            <a:fillRect/>
          </a:stretch>
        </p:blipFill>
        <p:spPr>
          <a:xfrm>
            <a:off x="2831188" y="1690688"/>
            <a:ext cx="6107764" cy="4593370"/>
          </a:xfrm>
          <a:prstGeom prst="rect">
            <a:avLst/>
          </a:prstGeom>
        </p:spPr>
      </p:pic>
    </p:spTree>
    <p:extLst>
      <p:ext uri="{BB962C8B-B14F-4D97-AF65-F5344CB8AC3E}">
        <p14:creationId xmlns:p14="http://schemas.microsoft.com/office/powerpoint/2010/main" val="41776903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171" y="502303"/>
            <a:ext cx="8596668" cy="1320800"/>
          </a:xfrm>
        </p:spPr>
        <p:txBody>
          <a:bodyPr>
            <a:normAutofit/>
          </a:bodyPr>
          <a:lstStyle/>
          <a:p>
            <a:r>
              <a:rPr lang="en-GB" sz="5600" b="1" dirty="0" smtClean="0">
                <a:solidFill>
                  <a:schemeClr val="accent5">
                    <a:lumMod val="50000"/>
                  </a:schemeClr>
                </a:solidFill>
                <a:latin typeface="Sassoon Infant Std" panose="020B0503020103030203" pitchFamily="34" charset="0"/>
              </a:rPr>
              <a:t>Reading in School</a:t>
            </a:r>
            <a:endParaRPr lang="en-GB" b="1" dirty="0">
              <a:solidFill>
                <a:schemeClr val="accent5">
                  <a:lumMod val="50000"/>
                </a:schemeClr>
              </a:solidFill>
              <a:latin typeface="Sassoon Infant Std" panose="020B0503020103030203" pitchFamily="34" charset="0"/>
            </a:endParaRPr>
          </a:p>
        </p:txBody>
      </p:sp>
      <p:sp>
        <p:nvSpPr>
          <p:cNvPr id="3" name="Content Placeholder 2"/>
          <p:cNvSpPr>
            <a:spLocks noGrp="1"/>
          </p:cNvSpPr>
          <p:nvPr>
            <p:ph idx="1"/>
          </p:nvPr>
        </p:nvSpPr>
        <p:spPr>
          <a:xfrm>
            <a:off x="251474" y="1823103"/>
            <a:ext cx="9479668" cy="2160000"/>
          </a:xfrm>
        </p:spPr>
        <p:txBody>
          <a:bodyPr>
            <a:noAutofit/>
          </a:bodyPr>
          <a:lstStyle/>
          <a:p>
            <a:r>
              <a:rPr lang="en-GB" sz="3000" dirty="0" smtClean="0">
                <a:latin typeface="Sassoon Infant Std" panose="020B0503020103030203" pitchFamily="34" charset="0"/>
              </a:rPr>
              <a:t>We believe in creating a love and excitement for reading and books.</a:t>
            </a:r>
          </a:p>
          <a:p>
            <a:r>
              <a:rPr lang="en-GB" sz="3000" dirty="0" smtClean="0">
                <a:latin typeface="Sassoon Infant Std" panose="020B0503020103030203" pitchFamily="34" charset="0"/>
              </a:rPr>
              <a:t>Children have </a:t>
            </a:r>
            <a:r>
              <a:rPr lang="en-GB" sz="3000" b="1" dirty="0" smtClean="0">
                <a:latin typeface="Sassoon Infant Std" panose="020B0503020103030203" pitchFamily="34" charset="0"/>
              </a:rPr>
              <a:t>story time </a:t>
            </a:r>
            <a:r>
              <a:rPr lang="en-GB" sz="3000" dirty="0" smtClean="0">
                <a:latin typeface="Sassoon Infant Std" panose="020B0503020103030203" pitchFamily="34" charset="0"/>
              </a:rPr>
              <a:t>everyday, we explore books in our </a:t>
            </a:r>
            <a:r>
              <a:rPr lang="en-GB" sz="3000" b="1" dirty="0" smtClean="0">
                <a:latin typeface="Sassoon Infant Std" panose="020B0503020103030203" pitchFamily="34" charset="0"/>
              </a:rPr>
              <a:t>Literacy</a:t>
            </a:r>
            <a:r>
              <a:rPr lang="en-GB" sz="3000" dirty="0" smtClean="0">
                <a:latin typeface="Sassoon Infant Std" panose="020B0503020103030203" pitchFamily="34" charset="0"/>
              </a:rPr>
              <a:t> sessions and books are available in our </a:t>
            </a:r>
            <a:r>
              <a:rPr lang="en-GB" sz="3000" b="1" dirty="0" smtClean="0">
                <a:latin typeface="Sassoon Infant Std" panose="020B0503020103030203" pitchFamily="34" charset="0"/>
              </a:rPr>
              <a:t>class libraries </a:t>
            </a:r>
            <a:r>
              <a:rPr lang="en-GB" sz="3000" dirty="0" smtClean="0">
                <a:latin typeface="Sassoon Infant Std" panose="020B0503020103030203" pitchFamily="34" charset="0"/>
              </a:rPr>
              <a:t>for children to access during continuous provision.</a:t>
            </a:r>
          </a:p>
          <a:p>
            <a:r>
              <a:rPr lang="en-GB" sz="3000" dirty="0" smtClean="0">
                <a:latin typeface="Sassoon Infant Std" panose="020B0503020103030203" pitchFamily="34" charset="0"/>
              </a:rPr>
              <a:t>We will </a:t>
            </a:r>
            <a:r>
              <a:rPr lang="en-GB" sz="3000" dirty="0">
                <a:latin typeface="Sassoon Infant Std" panose="020B0503020103030203" pitchFamily="34" charset="0"/>
              </a:rPr>
              <a:t>hear each child </a:t>
            </a:r>
            <a:r>
              <a:rPr lang="en-GB" sz="3000" dirty="0" smtClean="0">
                <a:latin typeface="Sassoon Infant Std" panose="020B0503020103030203" pitchFamily="34" charset="0"/>
              </a:rPr>
              <a:t>read a colour banded reading book which matches their phonic knowledge </a:t>
            </a:r>
            <a:r>
              <a:rPr lang="en-GB" sz="3000" dirty="0">
                <a:latin typeface="Sassoon Infant Std" panose="020B0503020103030203" pitchFamily="34" charset="0"/>
              </a:rPr>
              <a:t>at least once a </a:t>
            </a:r>
            <a:r>
              <a:rPr lang="en-GB" sz="3000" dirty="0" smtClean="0">
                <a:latin typeface="Sassoon Infant Std" panose="020B0503020103030203" pitchFamily="34" charset="0"/>
              </a:rPr>
              <a:t>week. </a:t>
            </a:r>
            <a:r>
              <a:rPr lang="en-GB" sz="3000" dirty="0">
                <a:latin typeface="Sassoon Infant Std" panose="020B0503020103030203" pitchFamily="34" charset="0"/>
              </a:rPr>
              <a:t>T</a:t>
            </a:r>
            <a:r>
              <a:rPr lang="en-GB" sz="3000" dirty="0" smtClean="0">
                <a:latin typeface="Sassoon Infant Std" panose="020B0503020103030203" pitchFamily="34" charset="0"/>
              </a:rPr>
              <a:t>his </a:t>
            </a:r>
            <a:r>
              <a:rPr lang="en-GB" sz="3000" dirty="0">
                <a:latin typeface="Sassoon Infant Std" panose="020B0503020103030203" pitchFamily="34" charset="0"/>
              </a:rPr>
              <a:t>is usually through </a:t>
            </a:r>
            <a:r>
              <a:rPr lang="en-GB" sz="3000" b="1" dirty="0">
                <a:latin typeface="Sassoon Infant Std" panose="020B0503020103030203" pitchFamily="34" charset="0"/>
              </a:rPr>
              <a:t>guided reading </a:t>
            </a:r>
            <a:r>
              <a:rPr lang="en-GB" sz="3000" dirty="0">
                <a:latin typeface="Sassoon Infant Std" panose="020B0503020103030203" pitchFamily="34" charset="0"/>
              </a:rPr>
              <a:t>but </a:t>
            </a:r>
            <a:r>
              <a:rPr lang="en-GB" sz="3000" dirty="0" smtClean="0">
                <a:latin typeface="Sassoon Infant Std" panose="020B0503020103030203" pitchFamily="34" charset="0"/>
              </a:rPr>
              <a:t>might be </a:t>
            </a:r>
            <a:r>
              <a:rPr lang="en-GB" sz="3000" dirty="0">
                <a:latin typeface="Sassoon Infant Std" panose="020B0503020103030203" pitchFamily="34" charset="0"/>
              </a:rPr>
              <a:t>individual reading</a:t>
            </a:r>
            <a:r>
              <a:rPr lang="en-GB" sz="3000" dirty="0" smtClean="0">
                <a:latin typeface="Sassoon Infant Std" panose="020B0503020103030203" pitchFamily="34" charset="0"/>
              </a:rPr>
              <a:t>.</a:t>
            </a:r>
          </a:p>
        </p:txBody>
      </p:sp>
      <p:pic>
        <p:nvPicPr>
          <p:cNvPr id="3074" name="Picture 2"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5575" y="-7315200"/>
            <a:ext cx="1710450" cy="21600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082920" y="204248"/>
            <a:ext cx="1621838" cy="16218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ee the source imag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566155" y="860577"/>
            <a:ext cx="1524401" cy="192505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See the source imag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658955" y="2392643"/>
            <a:ext cx="1588189" cy="159046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See the source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043126" y="4803006"/>
            <a:ext cx="1689201" cy="1689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422638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6676" y="39337"/>
            <a:ext cx="8596668" cy="1320800"/>
          </a:xfrm>
        </p:spPr>
        <p:txBody>
          <a:bodyPr>
            <a:normAutofit/>
          </a:bodyPr>
          <a:lstStyle/>
          <a:p>
            <a:r>
              <a:rPr lang="en-GB" sz="5000" b="1" dirty="0" smtClean="0">
                <a:solidFill>
                  <a:schemeClr val="accent5">
                    <a:lumMod val="50000"/>
                  </a:schemeClr>
                </a:solidFill>
                <a:latin typeface="Sassoon Infant Std" panose="020B0503020103030203" pitchFamily="34" charset="0"/>
              </a:rPr>
              <a:t>Reading at Home</a:t>
            </a:r>
            <a:endParaRPr lang="en-GB" sz="5000" b="1" dirty="0">
              <a:solidFill>
                <a:schemeClr val="accent5">
                  <a:lumMod val="50000"/>
                </a:schemeClr>
              </a:solidFill>
              <a:latin typeface="Sassoon Infant Std" panose="020B0503020103030203" pitchFamily="34" charset="0"/>
            </a:endParaRPr>
          </a:p>
        </p:txBody>
      </p:sp>
      <p:sp>
        <p:nvSpPr>
          <p:cNvPr id="3" name="Content Placeholder 2"/>
          <p:cNvSpPr>
            <a:spLocks noGrp="1"/>
          </p:cNvSpPr>
          <p:nvPr>
            <p:ph idx="1"/>
          </p:nvPr>
        </p:nvSpPr>
        <p:spPr>
          <a:xfrm>
            <a:off x="164847" y="1226338"/>
            <a:ext cx="9787675" cy="5801418"/>
          </a:xfrm>
        </p:spPr>
        <p:txBody>
          <a:bodyPr>
            <a:noAutofit/>
          </a:bodyPr>
          <a:lstStyle/>
          <a:p>
            <a:r>
              <a:rPr lang="en-US" sz="3000" dirty="0">
                <a:latin typeface="Sassoon Infant Std" panose="020B0503020103030203" pitchFamily="34" charset="0"/>
              </a:rPr>
              <a:t>In Reception and Sharks the children change their </a:t>
            </a:r>
            <a:r>
              <a:rPr lang="en-US" sz="3000" dirty="0" smtClean="0">
                <a:latin typeface="Sassoon Infant Std" panose="020B0503020103030203" pitchFamily="34" charset="0"/>
              </a:rPr>
              <a:t>books </a:t>
            </a:r>
            <a:r>
              <a:rPr lang="en-US" sz="3000" b="1" dirty="0" smtClean="0">
                <a:latin typeface="Sassoon Infant Std" panose="020B0503020103030203" pitchFamily="34" charset="0"/>
              </a:rPr>
              <a:t>once a week</a:t>
            </a:r>
            <a:r>
              <a:rPr lang="en-US" sz="3000" dirty="0" smtClean="0">
                <a:latin typeface="Sassoon Infant Std" panose="020B0503020103030203" pitchFamily="34" charset="0"/>
              </a:rPr>
              <a:t>, </a:t>
            </a:r>
            <a:r>
              <a:rPr lang="en-US" sz="3000" dirty="0">
                <a:latin typeface="Sassoon Infant Std" panose="020B0503020103030203" pitchFamily="34" charset="0"/>
              </a:rPr>
              <a:t>on set days. </a:t>
            </a:r>
          </a:p>
          <a:p>
            <a:r>
              <a:rPr lang="en-GB" sz="3000" dirty="0" smtClean="0">
                <a:latin typeface="Sassoon Infant Std" panose="020B0503020103030203" pitchFamily="34" charset="0"/>
              </a:rPr>
              <a:t>The children take home:</a:t>
            </a:r>
          </a:p>
          <a:p>
            <a:pPr lvl="1"/>
            <a:r>
              <a:rPr lang="en-US" sz="3000" dirty="0">
                <a:latin typeface="Sassoon Infant Std" panose="020B0503020103030203" pitchFamily="34" charset="0"/>
              </a:rPr>
              <a:t>A</a:t>
            </a:r>
            <a:r>
              <a:rPr lang="en-US" sz="3000" dirty="0" smtClean="0">
                <a:latin typeface="Sassoon Infant Std" panose="020B0503020103030203" pitchFamily="34" charset="0"/>
              </a:rPr>
              <a:t> </a:t>
            </a:r>
            <a:r>
              <a:rPr lang="en-US" sz="3000" b="1" dirty="0">
                <a:latin typeface="Sassoon Infant Std" panose="020B0503020103030203" pitchFamily="34" charset="0"/>
              </a:rPr>
              <a:t>c</a:t>
            </a:r>
            <a:r>
              <a:rPr lang="en-US" sz="3000" b="1" dirty="0" smtClean="0">
                <a:latin typeface="Sassoon Infant Std" panose="020B0503020103030203" pitchFamily="34" charset="0"/>
              </a:rPr>
              <a:t>olour </a:t>
            </a:r>
            <a:r>
              <a:rPr lang="en-US" sz="3000" b="1" dirty="0">
                <a:latin typeface="Sassoon Infant Std" panose="020B0503020103030203" pitchFamily="34" charset="0"/>
              </a:rPr>
              <a:t>b</a:t>
            </a:r>
            <a:r>
              <a:rPr lang="en-US" sz="3000" b="1" dirty="0" smtClean="0">
                <a:latin typeface="Sassoon Infant Std" panose="020B0503020103030203" pitchFamily="34" charset="0"/>
              </a:rPr>
              <a:t>anded reading book </a:t>
            </a:r>
            <a:r>
              <a:rPr lang="en-US" sz="3000" dirty="0" smtClean="0">
                <a:latin typeface="Sassoon Infant Std" panose="020B0503020103030203" pitchFamily="34" charset="0"/>
              </a:rPr>
              <a:t>which is decodable and matches their phonic knowledge. They choose which book they read from a selection.</a:t>
            </a:r>
          </a:p>
          <a:p>
            <a:pPr lvl="1"/>
            <a:r>
              <a:rPr lang="en-US" sz="3000" dirty="0" smtClean="0">
                <a:latin typeface="Sassoon Infant Std" panose="020B0503020103030203" pitchFamily="34" charset="0"/>
              </a:rPr>
              <a:t>A </a:t>
            </a:r>
            <a:r>
              <a:rPr lang="en-US" sz="3000" b="1" dirty="0" smtClean="0">
                <a:latin typeface="Sassoon Infant Std" panose="020B0503020103030203" pitchFamily="34" charset="0"/>
              </a:rPr>
              <a:t>‘free choice’ book</a:t>
            </a:r>
            <a:r>
              <a:rPr lang="en-US" sz="3000" dirty="0" smtClean="0">
                <a:latin typeface="Sassoon Infant Std" panose="020B0503020103030203" pitchFamily="34" charset="0"/>
              </a:rPr>
              <a:t> they have selected from the class library for you to share at home.</a:t>
            </a:r>
          </a:p>
          <a:p>
            <a:r>
              <a:rPr lang="en-GB" sz="3000" dirty="0" smtClean="0">
                <a:latin typeface="Sassoon Infant Std" panose="020B0503020103030203" pitchFamily="34" charset="0"/>
              </a:rPr>
              <a:t>Choosing books supports the development of reading for pleasure and helps the children to develop their opinions. Please ask your child: ‘Why did you choose this book?’ </a:t>
            </a:r>
          </a:p>
        </p:txBody>
      </p:sp>
      <p:pic>
        <p:nvPicPr>
          <p:cNvPr id="5" name="Picture 8"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0128" y="1982804"/>
            <a:ext cx="1689201" cy="1689201"/>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See the source im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20128" y="3746355"/>
            <a:ext cx="1758375" cy="216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99884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4550" y="222599"/>
            <a:ext cx="11080499" cy="1320800"/>
          </a:xfrm>
        </p:spPr>
        <p:txBody>
          <a:bodyPr>
            <a:noAutofit/>
          </a:bodyPr>
          <a:lstStyle/>
          <a:p>
            <a:r>
              <a:rPr lang="en-GB" sz="5000" b="1" dirty="0" smtClean="0">
                <a:solidFill>
                  <a:schemeClr val="accent5">
                    <a:lumMod val="50000"/>
                  </a:schemeClr>
                </a:solidFill>
                <a:latin typeface="Sassoon Infant Std" panose="020B0503020103030203" pitchFamily="34" charset="0"/>
              </a:rPr>
              <a:t>Reading at Home – Colour banded reading books</a:t>
            </a:r>
            <a:endParaRPr lang="en-GB" sz="5000" b="1" dirty="0">
              <a:solidFill>
                <a:schemeClr val="accent5">
                  <a:lumMod val="50000"/>
                </a:schemeClr>
              </a:solidFill>
              <a:latin typeface="Sassoon Infant Std" panose="020B0503020103030203" pitchFamily="34" charset="0"/>
            </a:endParaRPr>
          </a:p>
        </p:txBody>
      </p:sp>
      <p:sp>
        <p:nvSpPr>
          <p:cNvPr id="3" name="Content Placeholder 2"/>
          <p:cNvSpPr>
            <a:spLocks noGrp="1"/>
          </p:cNvSpPr>
          <p:nvPr>
            <p:ph idx="1"/>
          </p:nvPr>
        </p:nvSpPr>
        <p:spPr>
          <a:xfrm>
            <a:off x="120316" y="1681375"/>
            <a:ext cx="9726328" cy="5295628"/>
          </a:xfrm>
        </p:spPr>
        <p:txBody>
          <a:bodyPr>
            <a:normAutofit/>
          </a:bodyPr>
          <a:lstStyle/>
          <a:p>
            <a:endParaRPr lang="en-US" sz="1400" dirty="0" smtClean="0">
              <a:latin typeface="Comic Sans MS" panose="030F0702030302020204" pitchFamily="66" charset="0"/>
            </a:endParaRPr>
          </a:p>
          <a:p>
            <a:pPr lvl="1"/>
            <a:r>
              <a:rPr lang="en-GB" sz="3000" dirty="0" smtClean="0">
                <a:latin typeface="Sassoon Infant Std" panose="020B0503020103030203" pitchFamily="34" charset="0"/>
              </a:rPr>
              <a:t>We </a:t>
            </a:r>
            <a:r>
              <a:rPr lang="en-GB" sz="3000" dirty="0">
                <a:latin typeface="Sassoon Infant Std" panose="020B0503020103030203" pitchFamily="34" charset="0"/>
              </a:rPr>
              <a:t>suggest someone at home hears the child </a:t>
            </a:r>
            <a:r>
              <a:rPr lang="en-GB" sz="3000" dirty="0" smtClean="0">
                <a:latin typeface="Sassoon Infant Std" panose="020B0503020103030203" pitchFamily="34" charset="0"/>
              </a:rPr>
              <a:t>read </a:t>
            </a:r>
            <a:r>
              <a:rPr lang="en-GB" sz="3000" b="1" dirty="0">
                <a:latin typeface="Sassoon Infant Std" panose="020B0503020103030203" pitchFamily="34" charset="0"/>
              </a:rPr>
              <a:t>3 times a </a:t>
            </a:r>
            <a:r>
              <a:rPr lang="en-GB" sz="3000" b="1" dirty="0" smtClean="0">
                <a:latin typeface="Sassoon Infant Std" panose="020B0503020103030203" pitchFamily="34" charset="0"/>
              </a:rPr>
              <a:t>week, </a:t>
            </a:r>
            <a:r>
              <a:rPr lang="en-GB" sz="3000" dirty="0">
                <a:latin typeface="Sassoon Infant Std" panose="020B0503020103030203" pitchFamily="34" charset="0"/>
              </a:rPr>
              <a:t>but preferably everyday</a:t>
            </a:r>
            <a:r>
              <a:rPr lang="en-GB" sz="3000" dirty="0" smtClean="0">
                <a:latin typeface="Sassoon Infant Std" panose="020B0503020103030203" pitchFamily="34" charset="0"/>
              </a:rPr>
              <a:t>.</a:t>
            </a:r>
          </a:p>
          <a:p>
            <a:pPr lvl="1"/>
            <a:r>
              <a:rPr lang="en-GB" sz="3000" dirty="0" smtClean="0">
                <a:latin typeface="Sassoon Infant Std" panose="020B0503020103030203" pitchFamily="34" charset="0"/>
              </a:rPr>
              <a:t>Please read </a:t>
            </a:r>
            <a:r>
              <a:rPr lang="en-GB" sz="3000" dirty="0">
                <a:latin typeface="Sassoon Infant Std" panose="020B0503020103030203" pitchFamily="34" charset="0"/>
              </a:rPr>
              <a:t>the book at least twice - once for </a:t>
            </a:r>
            <a:r>
              <a:rPr lang="en-GB" sz="3000" dirty="0" smtClean="0">
                <a:latin typeface="Sassoon Infant Std" panose="020B0503020103030203" pitchFamily="34" charset="0"/>
              </a:rPr>
              <a:t>word reading and </a:t>
            </a:r>
            <a:r>
              <a:rPr lang="en-GB" sz="3000" dirty="0">
                <a:latin typeface="Sassoon Infant Std" panose="020B0503020103030203" pitchFamily="34" charset="0"/>
              </a:rPr>
              <a:t>at least a second time </a:t>
            </a:r>
            <a:r>
              <a:rPr lang="en-GB" sz="3000" dirty="0" smtClean="0">
                <a:latin typeface="Sassoon Infant Std" panose="020B0503020103030203" pitchFamily="34" charset="0"/>
              </a:rPr>
              <a:t>to develop prosody and comprehension skills. </a:t>
            </a:r>
          </a:p>
          <a:p>
            <a:pPr lvl="1"/>
            <a:r>
              <a:rPr lang="en-GB" sz="3000" dirty="0" smtClean="0">
                <a:latin typeface="Sassoon Infant Std" panose="020B0503020103030203" pitchFamily="34" charset="0"/>
              </a:rPr>
              <a:t>Record </a:t>
            </a:r>
            <a:r>
              <a:rPr lang="en-GB" sz="3000" dirty="0">
                <a:latin typeface="Sassoon Infant Std" panose="020B0503020103030203" pitchFamily="34" charset="0"/>
              </a:rPr>
              <a:t>this is in the </a:t>
            </a:r>
            <a:r>
              <a:rPr lang="en-GB" sz="3000" dirty="0" smtClean="0">
                <a:latin typeface="Sassoon Infant Std" panose="020B0503020103030203" pitchFamily="34" charset="0"/>
              </a:rPr>
              <a:t>Home Reading Journal - </a:t>
            </a:r>
            <a:r>
              <a:rPr lang="en-GB" sz="3000" dirty="0">
                <a:latin typeface="Sassoon Infant Std" panose="020B0503020103030203" pitchFamily="34" charset="0"/>
              </a:rPr>
              <a:t>write the </a:t>
            </a:r>
            <a:r>
              <a:rPr lang="en-GB" sz="3000" dirty="0" smtClean="0">
                <a:latin typeface="Sassoon Infant Std" panose="020B0503020103030203" pitchFamily="34" charset="0"/>
              </a:rPr>
              <a:t>date</a:t>
            </a:r>
            <a:r>
              <a:rPr lang="en-GB" sz="3000" dirty="0">
                <a:latin typeface="Sassoon Infant Std" panose="020B0503020103030203" pitchFamily="34" charset="0"/>
              </a:rPr>
              <a:t>, title and pages read pages together with a comment </a:t>
            </a:r>
            <a:r>
              <a:rPr lang="en-GB" sz="3000" dirty="0" smtClean="0">
                <a:latin typeface="Sassoon Infant Std" panose="020B0503020103030203" pitchFamily="34" charset="0"/>
              </a:rPr>
              <a:t>e.g. “great reading” or </a:t>
            </a:r>
            <a:r>
              <a:rPr lang="en-GB" sz="3000" dirty="0">
                <a:latin typeface="Sassoon Infant Std" panose="020B0503020103030203" pitchFamily="34" charset="0"/>
              </a:rPr>
              <a:t>just a signature. </a:t>
            </a:r>
          </a:p>
          <a:p>
            <a:pPr lvl="1"/>
            <a:r>
              <a:rPr lang="en-GB" sz="3000" dirty="0">
                <a:latin typeface="Sassoon Infant Std" panose="020B0503020103030203" pitchFamily="34" charset="0"/>
              </a:rPr>
              <a:t>Please bring </a:t>
            </a:r>
            <a:r>
              <a:rPr lang="en-GB" sz="3000" dirty="0" smtClean="0">
                <a:latin typeface="Sassoon Infant Std" panose="020B0503020103030203" pitchFamily="34" charset="0"/>
              </a:rPr>
              <a:t>ensure their Home Reading Journal and reading book is in their bag </a:t>
            </a:r>
            <a:r>
              <a:rPr lang="en-GB" sz="3000" b="1" dirty="0" smtClean="0">
                <a:latin typeface="Sassoon Infant Std" panose="020B0503020103030203" pitchFamily="34" charset="0"/>
              </a:rPr>
              <a:t>everyday</a:t>
            </a:r>
            <a:r>
              <a:rPr lang="en-GB" sz="3000" dirty="0" smtClean="0">
                <a:latin typeface="Sassoon Infant Std" panose="020B0503020103030203" pitchFamily="34" charset="0"/>
              </a:rPr>
              <a:t>.</a:t>
            </a:r>
            <a:endParaRPr lang="en-GB" sz="3000" dirty="0">
              <a:latin typeface="Sassoon Infant Std" panose="020B0503020103030203" pitchFamily="34" charset="0"/>
            </a:endParaRPr>
          </a:p>
        </p:txBody>
      </p:sp>
      <p:pic>
        <p:nvPicPr>
          <p:cNvPr id="7" name="Picture 8" descr="See the source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40872" y="1318661"/>
            <a:ext cx="1689201" cy="168920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10040872" y="3988422"/>
            <a:ext cx="1818738" cy="2595458"/>
          </a:xfrm>
          <a:prstGeom prst="rect">
            <a:avLst/>
          </a:prstGeom>
        </p:spPr>
      </p:pic>
    </p:spTree>
    <p:extLst>
      <p:ext uri="{BB962C8B-B14F-4D97-AF65-F5344CB8AC3E}">
        <p14:creationId xmlns:p14="http://schemas.microsoft.com/office/powerpoint/2010/main" val="38373663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0094" y="144662"/>
            <a:ext cx="11080499" cy="1320800"/>
          </a:xfrm>
        </p:spPr>
        <p:txBody>
          <a:bodyPr>
            <a:normAutofit/>
          </a:bodyPr>
          <a:lstStyle/>
          <a:p>
            <a:r>
              <a:rPr lang="en-GB" sz="5000" b="1" dirty="0" smtClean="0">
                <a:solidFill>
                  <a:schemeClr val="accent5">
                    <a:lumMod val="50000"/>
                  </a:schemeClr>
                </a:solidFill>
                <a:latin typeface="Sassoon Infant Std" panose="020B0503020103030203" pitchFamily="34" charset="0"/>
              </a:rPr>
              <a:t>Home Reading Journal</a:t>
            </a:r>
            <a:endParaRPr lang="en-GB" sz="5000" b="1" dirty="0">
              <a:solidFill>
                <a:schemeClr val="accent5">
                  <a:lumMod val="50000"/>
                </a:schemeClr>
              </a:solidFill>
              <a:latin typeface="Sassoon Infant Std" panose="020B0503020103030203" pitchFamily="34" charset="0"/>
            </a:endParaRPr>
          </a:p>
        </p:txBody>
      </p:sp>
      <p:pic>
        <p:nvPicPr>
          <p:cNvPr id="5" name="Picture 4"/>
          <p:cNvPicPr>
            <a:picLocks noChangeAspect="1"/>
          </p:cNvPicPr>
          <p:nvPr/>
        </p:nvPicPr>
        <p:blipFill>
          <a:blip r:embed="rId2"/>
          <a:stretch>
            <a:fillRect/>
          </a:stretch>
        </p:blipFill>
        <p:spPr>
          <a:xfrm rot="5400000">
            <a:off x="4794439" y="477757"/>
            <a:ext cx="2668279" cy="4643689"/>
          </a:xfrm>
          <a:prstGeom prst="rect">
            <a:avLst/>
          </a:prstGeom>
        </p:spPr>
      </p:pic>
      <p:pic>
        <p:nvPicPr>
          <p:cNvPr id="6" name="Picture 5"/>
          <p:cNvPicPr>
            <a:picLocks noChangeAspect="1"/>
          </p:cNvPicPr>
          <p:nvPr/>
        </p:nvPicPr>
        <p:blipFill>
          <a:blip r:embed="rId3"/>
          <a:stretch>
            <a:fillRect/>
          </a:stretch>
        </p:blipFill>
        <p:spPr>
          <a:xfrm rot="5400000">
            <a:off x="5209753" y="3097570"/>
            <a:ext cx="2100779" cy="4847953"/>
          </a:xfrm>
          <a:prstGeom prst="rect">
            <a:avLst/>
          </a:prstGeom>
        </p:spPr>
      </p:pic>
      <p:pic>
        <p:nvPicPr>
          <p:cNvPr id="7" name="Picture 6"/>
          <p:cNvPicPr>
            <a:picLocks noChangeAspect="1"/>
          </p:cNvPicPr>
          <p:nvPr/>
        </p:nvPicPr>
        <p:blipFill>
          <a:blip r:embed="rId4"/>
          <a:stretch>
            <a:fillRect/>
          </a:stretch>
        </p:blipFill>
        <p:spPr>
          <a:xfrm rot="5400000">
            <a:off x="8625162" y="3555498"/>
            <a:ext cx="3704412" cy="2651713"/>
          </a:xfrm>
          <a:prstGeom prst="rect">
            <a:avLst/>
          </a:prstGeom>
        </p:spPr>
      </p:pic>
      <p:pic>
        <p:nvPicPr>
          <p:cNvPr id="8" name="Picture 7"/>
          <p:cNvPicPr>
            <a:picLocks noChangeAspect="1"/>
          </p:cNvPicPr>
          <p:nvPr/>
        </p:nvPicPr>
        <p:blipFill>
          <a:blip r:embed="rId5"/>
          <a:stretch>
            <a:fillRect/>
          </a:stretch>
        </p:blipFill>
        <p:spPr>
          <a:xfrm rot="5400000">
            <a:off x="8996595" y="7731"/>
            <a:ext cx="2567373" cy="3192325"/>
          </a:xfrm>
          <a:prstGeom prst="rect">
            <a:avLst/>
          </a:prstGeom>
        </p:spPr>
      </p:pic>
      <p:pic>
        <p:nvPicPr>
          <p:cNvPr id="9" name="Picture 8"/>
          <p:cNvPicPr>
            <a:picLocks noChangeAspect="1"/>
          </p:cNvPicPr>
          <p:nvPr/>
        </p:nvPicPr>
        <p:blipFill>
          <a:blip r:embed="rId6"/>
          <a:stretch>
            <a:fillRect/>
          </a:stretch>
        </p:blipFill>
        <p:spPr>
          <a:xfrm>
            <a:off x="290094" y="1465462"/>
            <a:ext cx="3312376" cy="4726977"/>
          </a:xfrm>
          <a:prstGeom prst="rect">
            <a:avLst/>
          </a:prstGeom>
        </p:spPr>
      </p:pic>
    </p:spTree>
    <p:extLst>
      <p:ext uri="{BB962C8B-B14F-4D97-AF65-F5344CB8AC3E}">
        <p14:creationId xmlns:p14="http://schemas.microsoft.com/office/powerpoint/2010/main" val="12981945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81050" y="361950"/>
            <a:ext cx="10515600" cy="9477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dirty="0" smtClean="0">
                <a:solidFill>
                  <a:schemeClr val="accent5">
                    <a:lumMod val="50000"/>
                  </a:schemeClr>
                </a:solidFill>
                <a:latin typeface="Sassoon Infant Std" panose="020B0503020103030203" pitchFamily="34" charset="0"/>
              </a:rPr>
              <a:t>Ask lots of questions!</a:t>
            </a:r>
            <a:r>
              <a:rPr lang="en-GB" sz="5000" b="1" dirty="0" smtClean="0">
                <a:solidFill>
                  <a:schemeClr val="accent5">
                    <a:lumMod val="50000"/>
                  </a:schemeClr>
                </a:solidFill>
                <a:latin typeface="Centaur" panose="02030504050205020304" pitchFamily="18" charset="0"/>
              </a:rPr>
              <a:t> </a:t>
            </a:r>
            <a:endParaRPr lang="en-GB" sz="5000" b="1" dirty="0">
              <a:solidFill>
                <a:schemeClr val="accent5">
                  <a:lumMod val="50000"/>
                </a:schemeClr>
              </a:solidFill>
              <a:latin typeface="Centaur" panose="02030504050205020304" pitchFamily="18" charset="0"/>
            </a:endParaRPr>
          </a:p>
        </p:txBody>
      </p:sp>
      <p:sp>
        <p:nvSpPr>
          <p:cNvPr id="8" name="Content Placeholder 2"/>
          <p:cNvSpPr txBox="1">
            <a:spLocks/>
          </p:cNvSpPr>
          <p:nvPr/>
        </p:nvSpPr>
        <p:spPr>
          <a:xfrm>
            <a:off x="426823" y="1510172"/>
            <a:ext cx="9544950" cy="5113050"/>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buFont typeface="Arial" panose="020B0604020202020204" pitchFamily="34" charset="0"/>
              <a:buChar char="•"/>
            </a:pPr>
            <a:r>
              <a:rPr lang="en-GB" sz="3000" dirty="0" smtClean="0">
                <a:latin typeface="Sassoon Infant Std" panose="020B0503020103030203" pitchFamily="34" charset="0"/>
              </a:rPr>
              <a:t>Reading is not just about word reading but also about comprehension: understanding and responding to the text. </a:t>
            </a:r>
          </a:p>
          <a:p>
            <a:pPr marL="457200" indent="-457200" algn="l">
              <a:buFont typeface="Arial" panose="020B0604020202020204" pitchFamily="34" charset="0"/>
              <a:buChar char="•"/>
            </a:pPr>
            <a:r>
              <a:rPr lang="en-GB" sz="3000" dirty="0" smtClean="0">
                <a:latin typeface="Sassoon Infant Std" panose="020B0503020103030203" pitchFamily="34" charset="0"/>
              </a:rPr>
              <a:t>Before, during and after reading, ask them lots of questions to support their understanding and develop their discussion of books. </a:t>
            </a:r>
          </a:p>
          <a:p>
            <a:pPr marL="457200" indent="-457200" algn="l">
              <a:buFont typeface="Arial" panose="020B0604020202020204" pitchFamily="34" charset="0"/>
              <a:buChar char="•"/>
            </a:pPr>
            <a:r>
              <a:rPr lang="en-GB" sz="3000" dirty="0" smtClean="0">
                <a:latin typeface="Sassoon Infant Std" panose="020B0503020103030203" pitchFamily="34" charset="0"/>
              </a:rPr>
              <a:t>Encourage your child to use information from the text to answer questions and discuss the book. </a:t>
            </a:r>
          </a:p>
          <a:p>
            <a:pPr marL="914400" lvl="1" indent="-457200" algn="l">
              <a:buFont typeface="Arial" panose="020B0604020202020204" pitchFamily="34" charset="0"/>
              <a:buChar char="•"/>
            </a:pPr>
            <a:r>
              <a:rPr lang="en-GB" sz="2400" dirty="0" smtClean="0">
                <a:latin typeface="Sassoon Infant Std" panose="020B0503020103030203" pitchFamily="34" charset="0"/>
              </a:rPr>
              <a:t>What </a:t>
            </a:r>
            <a:r>
              <a:rPr lang="en-GB" sz="2400" dirty="0">
                <a:latin typeface="Sassoon Infant Std" panose="020B0503020103030203" pitchFamily="34" charset="0"/>
              </a:rPr>
              <a:t>happened? </a:t>
            </a:r>
            <a:endParaRPr lang="en-GB" sz="2400" dirty="0" smtClean="0">
              <a:latin typeface="Sassoon Infant Std" panose="020B0503020103030203" pitchFamily="34" charset="0"/>
            </a:endParaRPr>
          </a:p>
          <a:p>
            <a:pPr marL="914400" lvl="1" indent="-457200" algn="l">
              <a:buFont typeface="Arial" panose="020B0604020202020204" pitchFamily="34" charset="0"/>
              <a:buChar char="•"/>
            </a:pPr>
            <a:r>
              <a:rPr lang="en-GB" sz="2400" dirty="0" smtClean="0">
                <a:latin typeface="Sassoon Infant Std" panose="020B0503020103030203" pitchFamily="34" charset="0"/>
              </a:rPr>
              <a:t>How </a:t>
            </a:r>
            <a:r>
              <a:rPr lang="en-GB" sz="2400" dirty="0">
                <a:latin typeface="Sassoon Infant Std" panose="020B0503020103030203" pitchFamily="34" charset="0"/>
              </a:rPr>
              <a:t>do you think they were feeling? Why? </a:t>
            </a:r>
            <a:endParaRPr lang="en-GB" sz="2400" dirty="0" smtClean="0">
              <a:latin typeface="Sassoon Infant Std" panose="020B0503020103030203" pitchFamily="34" charset="0"/>
            </a:endParaRPr>
          </a:p>
          <a:p>
            <a:pPr marL="914400" lvl="1" indent="-457200" algn="l">
              <a:buFont typeface="Arial" panose="020B0604020202020204" pitchFamily="34" charset="0"/>
              <a:buChar char="•"/>
            </a:pPr>
            <a:r>
              <a:rPr lang="en-GB" sz="2400" dirty="0" smtClean="0">
                <a:latin typeface="Sassoon Infant Std" panose="020B0503020103030203" pitchFamily="34" charset="0"/>
              </a:rPr>
              <a:t>Why </a:t>
            </a:r>
            <a:r>
              <a:rPr lang="en-GB" sz="2400" dirty="0">
                <a:latin typeface="Sassoon Infant Std" panose="020B0503020103030203" pitchFamily="34" charset="0"/>
              </a:rPr>
              <a:t>do you think they did that? </a:t>
            </a:r>
            <a:endParaRPr lang="en-GB" sz="2400" dirty="0" smtClean="0">
              <a:latin typeface="Sassoon Infant Std" panose="020B0503020103030203" pitchFamily="34" charset="0"/>
            </a:endParaRPr>
          </a:p>
          <a:p>
            <a:pPr marL="914400" lvl="1" indent="-457200" algn="l">
              <a:buFont typeface="Arial" panose="020B0604020202020204" pitchFamily="34" charset="0"/>
              <a:buChar char="•"/>
            </a:pPr>
            <a:r>
              <a:rPr lang="en-GB" sz="2400" dirty="0" smtClean="0">
                <a:latin typeface="Sassoon Infant Std" panose="020B0503020103030203" pitchFamily="34" charset="0"/>
              </a:rPr>
              <a:t>What </a:t>
            </a:r>
            <a:r>
              <a:rPr lang="en-GB" sz="2400" dirty="0">
                <a:latin typeface="Sassoon Infant Std" panose="020B0503020103030203" pitchFamily="34" charset="0"/>
              </a:rPr>
              <a:t>do you think will happen next?  </a:t>
            </a:r>
            <a:endParaRPr lang="en-GB" sz="2400" dirty="0" smtClean="0">
              <a:latin typeface="Sassoon Infant Std" panose="020B0503020103030203" pitchFamily="34" charset="0"/>
            </a:endParaRPr>
          </a:p>
          <a:p>
            <a:pPr marL="914400" lvl="1" indent="-457200" algn="l">
              <a:buFont typeface="Arial" panose="020B0604020202020204" pitchFamily="34" charset="0"/>
              <a:buChar char="•"/>
            </a:pPr>
            <a:r>
              <a:rPr lang="en-GB" sz="2400" dirty="0" smtClean="0">
                <a:latin typeface="Sassoon Infant Std" panose="020B0503020103030203" pitchFamily="34" charset="0"/>
              </a:rPr>
              <a:t>Did you enjoy this book? Why/why not? </a:t>
            </a:r>
          </a:p>
          <a:p>
            <a:pPr marL="914400" lvl="1" indent="-457200" algn="l">
              <a:buFont typeface="Arial" panose="020B0604020202020204" pitchFamily="34" charset="0"/>
              <a:buChar char="•"/>
            </a:pPr>
            <a:r>
              <a:rPr lang="en-GB" sz="2400" dirty="0" smtClean="0">
                <a:latin typeface="Sassoon Infant Std" panose="020B0503020103030203" pitchFamily="34" charset="0"/>
              </a:rPr>
              <a:t>What was your favourite part? Why? </a:t>
            </a:r>
            <a:endParaRPr lang="en-GB" sz="2400" dirty="0">
              <a:latin typeface="Sassoon Infant Std" panose="020B0503020103030203" pitchFamily="34" charset="0"/>
            </a:endParaRPr>
          </a:p>
          <a:p>
            <a:pPr marL="914400" lvl="1" indent="-457200" algn="l">
              <a:buFont typeface="Arial" panose="020B0604020202020204" pitchFamily="34" charset="0"/>
              <a:buChar char="•"/>
            </a:pPr>
            <a:endParaRPr lang="en-GB" sz="2600" dirty="0" smtClean="0">
              <a:solidFill>
                <a:srgbClr val="0070C0"/>
              </a:solidFill>
              <a:latin typeface="Centaur" panose="02030504050205020304" pitchFamily="18" charset="0"/>
            </a:endParaRPr>
          </a:p>
          <a:p>
            <a:pPr marL="457200" indent="-457200" algn="l">
              <a:buFont typeface="Arial" panose="020B0604020202020204" pitchFamily="34" charset="0"/>
              <a:buChar char="•"/>
            </a:pPr>
            <a:endParaRPr lang="en-GB" sz="3000" dirty="0">
              <a:solidFill>
                <a:srgbClr val="0070C0"/>
              </a:solidFill>
              <a:latin typeface="Centaur" panose="02030504050205020304" pitchFamily="18" charset="0"/>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9259" y="361950"/>
            <a:ext cx="2111053" cy="2294623"/>
          </a:xfrm>
          <a:prstGeom prst="rect">
            <a:avLst/>
          </a:prstGeom>
        </p:spPr>
      </p:pic>
    </p:spTree>
    <p:extLst>
      <p:ext uri="{BB962C8B-B14F-4D97-AF65-F5344CB8AC3E}">
        <p14:creationId xmlns:p14="http://schemas.microsoft.com/office/powerpoint/2010/main" val="241201816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361949" y="228600"/>
            <a:ext cx="10976611" cy="947738"/>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dirty="0" smtClean="0">
                <a:solidFill>
                  <a:schemeClr val="accent5">
                    <a:lumMod val="50000"/>
                  </a:schemeClr>
                </a:solidFill>
                <a:latin typeface="Sassoon Infant Std" panose="020B0503020103030203" pitchFamily="34" charset="0"/>
              </a:rPr>
              <a:t>Reading at Home</a:t>
            </a:r>
            <a:endParaRPr lang="en-GB" sz="5000" b="1" dirty="0">
              <a:solidFill>
                <a:schemeClr val="accent5">
                  <a:lumMod val="50000"/>
                </a:schemeClr>
              </a:solidFill>
              <a:latin typeface="Sassoon Infant Std" panose="020B0503020103030203" pitchFamily="34" charset="0"/>
            </a:endParaRPr>
          </a:p>
        </p:txBody>
      </p:sp>
      <p:sp>
        <p:nvSpPr>
          <p:cNvPr id="8" name="Content Placeholder 2"/>
          <p:cNvSpPr txBox="1">
            <a:spLocks/>
          </p:cNvSpPr>
          <p:nvPr/>
        </p:nvSpPr>
        <p:spPr>
          <a:xfrm>
            <a:off x="361948" y="1289995"/>
            <a:ext cx="8714675" cy="5367337"/>
          </a:xfrm>
          <a:prstGeom prst="rect">
            <a:avLst/>
          </a:prstGeom>
        </p:spPr>
        <p:txBody>
          <a:bodyPr vert="horz" lIns="91440" tIns="45720" rIns="91440" bIns="45720" rtlCol="0">
            <a:normAutofit fontScale="92500" lnSpcReduction="1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342900" indent="-342900" algn="l">
              <a:buFont typeface="Arial" panose="020B0604020202020204" pitchFamily="34" charset="0"/>
              <a:buChar char="•"/>
            </a:pPr>
            <a:r>
              <a:rPr lang="en-GB" sz="3200" dirty="0" smtClean="0">
                <a:latin typeface="Sassoon Infant Std" panose="020B0503020103030203" pitchFamily="34" charset="0"/>
              </a:rPr>
              <a:t>Make </a:t>
            </a:r>
            <a:r>
              <a:rPr lang="en-GB" sz="3200" dirty="0">
                <a:latin typeface="Sassoon Infant Std" panose="020B0503020103030203" pitchFamily="34" charset="0"/>
              </a:rPr>
              <a:t>it fun by giving characters funny voices or actions and engaging </a:t>
            </a:r>
            <a:r>
              <a:rPr lang="en-GB" sz="3200" dirty="0" smtClean="0">
                <a:latin typeface="Sassoon Infant Std" panose="020B0503020103030203" pitchFamily="34" charset="0"/>
              </a:rPr>
              <a:t>with </a:t>
            </a:r>
            <a:r>
              <a:rPr lang="en-GB" sz="3200" dirty="0">
                <a:latin typeface="Sassoon Infant Std" panose="020B0503020103030203" pitchFamily="34" charset="0"/>
              </a:rPr>
              <a:t>the pictures. </a:t>
            </a:r>
          </a:p>
          <a:p>
            <a:pPr marL="342900" indent="-342900" algn="l">
              <a:buFont typeface="Arial" panose="020B0604020202020204" pitchFamily="34" charset="0"/>
              <a:buChar char="•"/>
            </a:pPr>
            <a:r>
              <a:rPr lang="en-GB" sz="3200" dirty="0">
                <a:latin typeface="Sassoon Infant Std" panose="020B0503020103030203" pitchFamily="34" charset="0"/>
              </a:rPr>
              <a:t>Have a special time or place for reading together.</a:t>
            </a:r>
          </a:p>
          <a:p>
            <a:pPr marL="342900" indent="-342900" algn="l">
              <a:buFont typeface="Arial" panose="020B0604020202020204" pitchFamily="34" charset="0"/>
              <a:buChar char="•"/>
            </a:pPr>
            <a:r>
              <a:rPr lang="en-GB" sz="3200" dirty="0" smtClean="0">
                <a:latin typeface="Sassoon Infant Std" panose="020B0503020103030203" pitchFamily="34" charset="0"/>
              </a:rPr>
              <a:t>Read </a:t>
            </a:r>
            <a:r>
              <a:rPr lang="en-GB" sz="3200" dirty="0">
                <a:latin typeface="Sassoon Infant Std" panose="020B0503020103030203" pitchFamily="34" charset="0"/>
              </a:rPr>
              <a:t>the </a:t>
            </a:r>
            <a:r>
              <a:rPr lang="en-GB" sz="3200" dirty="0" smtClean="0">
                <a:latin typeface="Sassoon Infant Std" panose="020B0503020103030203" pitchFamily="34" charset="0"/>
              </a:rPr>
              <a:t>books </a:t>
            </a:r>
            <a:r>
              <a:rPr lang="en-GB" sz="3200" dirty="0">
                <a:latin typeface="Sassoon Infant Std" panose="020B0503020103030203" pitchFamily="34" charset="0"/>
              </a:rPr>
              <a:t>from school but also visit the library to choose new books</a:t>
            </a:r>
            <a:r>
              <a:rPr lang="en-GB" sz="3200" dirty="0" smtClean="0">
                <a:latin typeface="Sassoon Infant Std" panose="020B0503020103030203" pitchFamily="34" charset="0"/>
              </a:rPr>
              <a:t>.</a:t>
            </a:r>
            <a:r>
              <a:rPr lang="en-GB" sz="3200" dirty="0">
                <a:latin typeface="Sassoon Infant Std" panose="020B0503020103030203" pitchFamily="34" charset="0"/>
              </a:rPr>
              <a:t> </a:t>
            </a:r>
            <a:endParaRPr lang="en-GB" sz="3200" dirty="0" smtClean="0">
              <a:latin typeface="Sassoon Infant Std" panose="020B0503020103030203" pitchFamily="34" charset="0"/>
            </a:endParaRPr>
          </a:p>
          <a:p>
            <a:pPr marL="342900" indent="-342900" algn="l">
              <a:buFont typeface="Arial" panose="020B0604020202020204" pitchFamily="34" charset="0"/>
              <a:buChar char="•"/>
            </a:pPr>
            <a:r>
              <a:rPr lang="en-GB" sz="3200" dirty="0" smtClean="0">
                <a:latin typeface="Sassoon Infant Std" panose="020B0503020103030203" pitchFamily="34" charset="0"/>
              </a:rPr>
              <a:t>Try to read </a:t>
            </a:r>
            <a:r>
              <a:rPr lang="en-GB" sz="3200" dirty="0">
                <a:latin typeface="Sassoon Infant Std" panose="020B0503020103030203" pitchFamily="34" charset="0"/>
              </a:rPr>
              <a:t>a range of different texts – stories, information texts, poems, recipe books, nursery rhymes, instructions, leaflets, traditional tales and fairy stories. </a:t>
            </a:r>
            <a:endParaRPr lang="en-GB" sz="3200" dirty="0" smtClean="0">
              <a:latin typeface="Sassoon Infant Std" panose="020B0503020103030203" pitchFamily="34" charset="0"/>
            </a:endParaRPr>
          </a:p>
          <a:p>
            <a:pPr marL="342900" indent="-342900" algn="l">
              <a:buFont typeface="Arial" panose="020B0604020202020204" pitchFamily="34" charset="0"/>
              <a:buChar char="•"/>
            </a:pPr>
            <a:r>
              <a:rPr lang="en-GB" sz="3200" dirty="0" smtClean="0">
                <a:latin typeface="Sassoon Infant Std" panose="020B0503020103030203" pitchFamily="34" charset="0"/>
              </a:rPr>
              <a:t>Also </a:t>
            </a:r>
            <a:r>
              <a:rPr lang="en-GB" sz="3200" dirty="0">
                <a:latin typeface="Sassoon Infant Std" panose="020B0503020103030203" pitchFamily="34" charset="0"/>
              </a:rPr>
              <a:t>encourage your child by ensuring they see you reading too! </a:t>
            </a:r>
            <a:r>
              <a:rPr lang="en-GB" sz="3200" dirty="0" smtClean="0">
                <a:latin typeface="Sassoon Infant Std" panose="020B0503020103030203" pitchFamily="34" charset="0"/>
              </a:rPr>
              <a:t>For </a:t>
            </a:r>
            <a:r>
              <a:rPr lang="en-GB" sz="3200" dirty="0">
                <a:latin typeface="Sassoon Infant Std" panose="020B0503020103030203" pitchFamily="34" charset="0"/>
              </a:rPr>
              <a:t>both pleasure and during daily routines (recipes, instructions, signs, in the supermarket). </a:t>
            </a:r>
          </a:p>
          <a:p>
            <a:pPr marL="342900" indent="-342900" algn="l">
              <a:buFont typeface="Arial" panose="020B0604020202020204" pitchFamily="34" charset="0"/>
              <a:buChar char="•"/>
            </a:pPr>
            <a:endParaRPr lang="en-GB" sz="3200" dirty="0">
              <a:latin typeface="Sassoon Infant Std" panose="020B0503020103030203" pitchFamily="34" charset="0"/>
            </a:endParaRPr>
          </a:p>
          <a:p>
            <a:pPr marL="342900" lvl="0" indent="-342900" algn="l">
              <a:buFont typeface="Arial" panose="020B0604020202020204" pitchFamily="34" charset="0"/>
              <a:buChar char="•"/>
            </a:pPr>
            <a:endParaRPr lang="en-GB" sz="3200" dirty="0">
              <a:latin typeface="Sassoon Infant Std" panose="020B0503020103030203" pitchFamily="34" charset="0"/>
            </a:endParaRPr>
          </a:p>
          <a:p>
            <a:pPr marL="457200" indent="-457200" algn="l">
              <a:buFont typeface="Wingdings" panose="05000000000000000000" pitchFamily="2" charset="2"/>
              <a:buChar char="§"/>
            </a:pPr>
            <a:endParaRPr lang="en-GB" sz="3000" dirty="0" smtClean="0">
              <a:solidFill>
                <a:srgbClr val="0070C0"/>
              </a:solidFill>
              <a:latin typeface="Centaur" panose="02030504050205020304" pitchFamily="18" charset="0"/>
            </a:endParaRPr>
          </a:p>
          <a:p>
            <a:pPr marL="457200" indent="-457200" algn="l">
              <a:buFont typeface="Wingdings" panose="05000000000000000000" pitchFamily="2" charset="2"/>
              <a:buChar char="ü"/>
            </a:pPr>
            <a:endParaRPr lang="en-GB" sz="3000" dirty="0">
              <a:solidFill>
                <a:srgbClr val="0070C0"/>
              </a:solidFill>
              <a:latin typeface="Centaur" panose="02030504050205020304" pitchFamily="18" charset="0"/>
            </a:endParaRPr>
          </a:p>
        </p:txBody>
      </p:sp>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l="10315" t="13147" r="5935" b="11571"/>
          <a:stretch/>
        </p:blipFill>
        <p:spPr>
          <a:xfrm>
            <a:off x="9809276" y="1364946"/>
            <a:ext cx="2001794" cy="1406490"/>
          </a:xfrm>
          <a:prstGeom prst="rect">
            <a:avLst/>
          </a:prstGeom>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30752" y="3082049"/>
            <a:ext cx="2676642" cy="1505852"/>
          </a:xfrm>
          <a:prstGeom prst="rect">
            <a:avLst/>
          </a:prstGeom>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40900" y="4982617"/>
            <a:ext cx="2266494" cy="1510995"/>
          </a:xfrm>
          <a:prstGeom prst="rect">
            <a:avLst/>
          </a:prstGeom>
        </p:spPr>
      </p:pic>
    </p:spTree>
    <p:extLst>
      <p:ext uri="{BB962C8B-B14F-4D97-AF65-F5344CB8AC3E}">
        <p14:creationId xmlns:p14="http://schemas.microsoft.com/office/powerpoint/2010/main" val="7194354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b="1" dirty="0" smtClean="0">
                <a:solidFill>
                  <a:schemeClr val="accent5">
                    <a:lumMod val="50000"/>
                  </a:schemeClr>
                </a:solidFill>
                <a:latin typeface="Sassoon Infant Std" panose="020B0503020103030203" pitchFamily="34" charset="0"/>
              </a:rPr>
              <a:t>What is phonics?</a:t>
            </a:r>
            <a:endParaRPr lang="en-GB" sz="5000" b="1" dirty="0">
              <a:solidFill>
                <a:schemeClr val="accent5">
                  <a:lumMod val="50000"/>
                </a:schemeClr>
              </a:solidFill>
              <a:latin typeface="Sassoon Infant Std" panose="020B0503020103030203" pitchFamily="34" charset="0"/>
            </a:endParaRPr>
          </a:p>
        </p:txBody>
      </p:sp>
      <p:sp>
        <p:nvSpPr>
          <p:cNvPr id="3" name="Content Placeholder 2"/>
          <p:cNvSpPr>
            <a:spLocks noGrp="1"/>
          </p:cNvSpPr>
          <p:nvPr>
            <p:ph idx="1"/>
          </p:nvPr>
        </p:nvSpPr>
        <p:spPr/>
        <p:txBody>
          <a:bodyPr>
            <a:normAutofit/>
          </a:bodyPr>
          <a:lstStyle/>
          <a:p>
            <a:r>
              <a:rPr lang="en-GB" sz="3000" dirty="0">
                <a:latin typeface="Sassoon Infant Std" panose="020B0503020103030203" pitchFamily="34" charset="0"/>
              </a:rPr>
              <a:t>Phonics is a way of teaching children how to read and write</a:t>
            </a:r>
            <a:r>
              <a:rPr lang="en-GB" sz="3000" dirty="0" smtClean="0">
                <a:latin typeface="Sassoon Infant Std" panose="020B0503020103030203" pitchFamily="34" charset="0"/>
              </a:rPr>
              <a:t>.</a:t>
            </a:r>
          </a:p>
          <a:p>
            <a:r>
              <a:rPr lang="en-GB" altLang="en-US" sz="3000" dirty="0" smtClean="0">
                <a:latin typeface="Sassoon Infant Std" panose="020B0503020103030203" pitchFamily="34" charset="0"/>
              </a:rPr>
              <a:t>Phonics teaches children to listen carefully and identify the smallest units of sound (phonemes) that make up words. </a:t>
            </a:r>
          </a:p>
          <a:p>
            <a:r>
              <a:rPr lang="en-GB" sz="3000" dirty="0">
                <a:latin typeface="Sassoon Infant Std" panose="020B0503020103030203" pitchFamily="34" charset="0"/>
              </a:rPr>
              <a:t>Children learn how to link </a:t>
            </a:r>
            <a:r>
              <a:rPr lang="en-GB" sz="3000" dirty="0" smtClean="0">
                <a:latin typeface="Sassoon Infant Std" panose="020B0503020103030203" pitchFamily="34" charset="0"/>
              </a:rPr>
              <a:t>these phonemes with </a:t>
            </a:r>
            <a:r>
              <a:rPr lang="en-GB" sz="3000" dirty="0">
                <a:latin typeface="Sassoon Infant Std" panose="020B0503020103030203" pitchFamily="34" charset="0"/>
              </a:rPr>
              <a:t>graphemes (the letters used to represent these sounds</a:t>
            </a:r>
            <a:r>
              <a:rPr lang="en-GB" sz="3000" dirty="0" smtClean="0">
                <a:latin typeface="Sassoon Infant Std" panose="020B0503020103030203" pitchFamily="34" charset="0"/>
              </a:rPr>
              <a:t>).</a:t>
            </a:r>
          </a:p>
          <a:p>
            <a:pPr marL="0" indent="0">
              <a:buNone/>
            </a:pPr>
            <a:r>
              <a:rPr lang="en-GB" dirty="0"/>
              <a:t>	</a:t>
            </a:r>
          </a:p>
          <a:p>
            <a:endParaRPr lang="en-GB" dirty="0"/>
          </a:p>
        </p:txBody>
      </p:sp>
    </p:spTree>
    <p:extLst>
      <p:ext uri="{BB962C8B-B14F-4D97-AF65-F5344CB8AC3E}">
        <p14:creationId xmlns:p14="http://schemas.microsoft.com/office/powerpoint/2010/main" val="4513889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781050" y="361950"/>
            <a:ext cx="10515600" cy="947738"/>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GB" sz="5000" b="1" dirty="0" smtClean="0">
                <a:solidFill>
                  <a:schemeClr val="accent5">
                    <a:lumMod val="50000"/>
                  </a:schemeClr>
                </a:solidFill>
                <a:latin typeface="Sassoon Infant Std" panose="020B0503020103030203" pitchFamily="34" charset="0"/>
              </a:rPr>
              <a:t>More information</a:t>
            </a:r>
            <a:endParaRPr lang="en-GB" sz="5000" b="1" dirty="0">
              <a:solidFill>
                <a:schemeClr val="accent5">
                  <a:lumMod val="50000"/>
                </a:schemeClr>
              </a:solidFill>
              <a:latin typeface="Sassoon Infant Std" panose="020B0503020103030203" pitchFamily="34" charset="0"/>
            </a:endParaRPr>
          </a:p>
        </p:txBody>
      </p:sp>
      <p:sp>
        <p:nvSpPr>
          <p:cNvPr id="8" name="Content Placeholder 2"/>
          <p:cNvSpPr txBox="1">
            <a:spLocks/>
          </p:cNvSpPr>
          <p:nvPr/>
        </p:nvSpPr>
        <p:spPr>
          <a:xfrm>
            <a:off x="426823" y="1510172"/>
            <a:ext cx="9096118" cy="511305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914400" lvl="1" indent="-457200" algn="l">
              <a:buFont typeface="Wingdings" panose="05000000000000000000" pitchFamily="2" charset="2"/>
              <a:buChar char="ü"/>
            </a:pPr>
            <a:endParaRPr lang="en-GB" sz="2600" dirty="0" smtClean="0">
              <a:solidFill>
                <a:srgbClr val="0070C0"/>
              </a:solidFill>
              <a:latin typeface="Centaur" panose="02030504050205020304" pitchFamily="18" charset="0"/>
            </a:endParaRPr>
          </a:p>
          <a:p>
            <a:pPr marL="457200" indent="-457200" algn="l">
              <a:buFont typeface="Wingdings" panose="05000000000000000000" pitchFamily="2" charset="2"/>
              <a:buChar char="ü"/>
            </a:pPr>
            <a:endParaRPr lang="en-GB" sz="3000" dirty="0">
              <a:solidFill>
                <a:srgbClr val="0070C0"/>
              </a:solidFill>
              <a:latin typeface="Centaur" panose="02030504050205020304" pitchFamily="18" charset="0"/>
            </a:endParaRPr>
          </a:p>
        </p:txBody>
      </p:sp>
      <p:sp>
        <p:nvSpPr>
          <p:cNvPr id="3" name="Rectangle 2"/>
          <p:cNvSpPr/>
          <p:nvPr/>
        </p:nvSpPr>
        <p:spPr>
          <a:xfrm>
            <a:off x="914400" y="2096927"/>
            <a:ext cx="10000647" cy="3354765"/>
          </a:xfrm>
          <a:prstGeom prst="rect">
            <a:avLst/>
          </a:prstGeom>
        </p:spPr>
        <p:txBody>
          <a:bodyPr wrap="square">
            <a:spAutoFit/>
          </a:bodyPr>
          <a:lstStyle/>
          <a:p>
            <a:r>
              <a:rPr lang="en-GB" sz="3000" dirty="0" smtClean="0">
                <a:latin typeface="Sassoon Infant Std" panose="020B0503020103030203" pitchFamily="34" charset="0"/>
              </a:rPr>
              <a:t>For further information and to find today’s presentation, please visit our website and select the Phonics and Reading page. Scroll down to the bottom where you will find lots of information about reading and phonics at Raglan:</a:t>
            </a:r>
          </a:p>
          <a:p>
            <a:endParaRPr lang="en-GB" sz="3000" dirty="0">
              <a:latin typeface="Sassoon Infant Std" panose="020B0503020103030203" pitchFamily="34" charset="0"/>
            </a:endParaRPr>
          </a:p>
          <a:p>
            <a:r>
              <a:rPr lang="en-GB" sz="3200" dirty="0">
                <a:latin typeface="Sassoon Infant Std" panose="020B0503020103030203" pitchFamily="34" charset="0"/>
                <a:hlinkClick r:id="rId2"/>
              </a:rPr>
              <a:t>https://raglanprimary.school/phonics-reading</a:t>
            </a:r>
            <a:r>
              <a:rPr lang="en-GB" sz="3200" dirty="0" smtClean="0">
                <a:latin typeface="Sassoon Infant Std" panose="020B0503020103030203" pitchFamily="34" charset="0"/>
                <a:hlinkClick r:id="rId2"/>
              </a:rPr>
              <a:t>/</a:t>
            </a:r>
            <a:endParaRPr lang="en-GB" sz="3200" dirty="0" smtClean="0">
              <a:latin typeface="Sassoon Infant Std" panose="020B0503020103030203" pitchFamily="34" charset="0"/>
            </a:endParaRPr>
          </a:p>
          <a:p>
            <a:endParaRPr lang="en-GB" sz="3000" dirty="0" smtClean="0">
              <a:latin typeface="Sassoon Infant Std" panose="020B0503020103030203" pitchFamily="34" charset="0"/>
            </a:endParaRPr>
          </a:p>
        </p:txBody>
      </p:sp>
      <p:sp>
        <p:nvSpPr>
          <p:cNvPr id="9" name="Rectangle 8"/>
          <p:cNvSpPr/>
          <p:nvPr/>
        </p:nvSpPr>
        <p:spPr>
          <a:xfrm>
            <a:off x="8008218" y="854075"/>
            <a:ext cx="3952775" cy="553998"/>
          </a:xfrm>
          <a:prstGeom prst="rect">
            <a:avLst/>
          </a:prstGeom>
        </p:spPr>
        <p:txBody>
          <a:bodyPr wrap="square">
            <a:spAutoFit/>
          </a:bodyPr>
          <a:lstStyle/>
          <a:p>
            <a:pPr algn="ctr"/>
            <a:endParaRPr lang="en-GB" sz="3000" dirty="0">
              <a:latin typeface="Sassoon Infant Std" panose="020B0503020103030203" pitchFamily="34" charset="0"/>
            </a:endParaRPr>
          </a:p>
        </p:txBody>
      </p:sp>
    </p:spTree>
    <p:extLst>
      <p:ext uri="{BB962C8B-B14F-4D97-AF65-F5344CB8AC3E}">
        <p14:creationId xmlns:p14="http://schemas.microsoft.com/office/powerpoint/2010/main" val="171125292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5400" dirty="0" smtClean="0">
                <a:latin typeface="Sassoon Infant Std" panose="020B0503020103030203" pitchFamily="34" charset="0"/>
              </a:rPr>
              <a:t>Thank you for your continued support</a:t>
            </a:r>
            <a:endParaRPr lang="en-GB" sz="5400" dirty="0">
              <a:latin typeface="Sassoon Infant Std" panose="020B0503020103030203" pitchFamily="34" charset="0"/>
            </a:endParaRPr>
          </a:p>
        </p:txBody>
      </p:sp>
      <p:pic>
        <p:nvPicPr>
          <p:cNvPr id="1026" name="Picture 2" descr="Smiley - Wikipedia"/>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155281" y="2312427"/>
            <a:ext cx="3881437" cy="38814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9590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b="1" dirty="0" smtClean="0">
                <a:solidFill>
                  <a:schemeClr val="accent5">
                    <a:lumMod val="50000"/>
                  </a:schemeClr>
                </a:solidFill>
                <a:latin typeface="Sassoon Infant Std" panose="020B0503020103030203" pitchFamily="34" charset="0"/>
              </a:rPr>
              <a:t>Why do we teach phonics?</a:t>
            </a:r>
            <a:endParaRPr lang="en-GB" sz="5000" b="1" dirty="0">
              <a:solidFill>
                <a:schemeClr val="accent5">
                  <a:lumMod val="50000"/>
                </a:schemeClr>
              </a:solidFill>
              <a:latin typeface="Sassoon Infant Std" panose="020B0503020103030203" pitchFamily="34" charset="0"/>
            </a:endParaRPr>
          </a:p>
        </p:txBody>
      </p:sp>
      <p:sp>
        <p:nvSpPr>
          <p:cNvPr id="6" name="Text Placeholder 2">
            <a:extLst>
              <a:ext uri="{FF2B5EF4-FFF2-40B4-BE49-F238E27FC236}">
                <a16:creationId xmlns:a16="http://schemas.microsoft.com/office/drawing/2014/main" id="{D2772F37-1CCD-6943-BDD0-EBD0D2488122}"/>
              </a:ext>
            </a:extLst>
          </p:cNvPr>
          <p:cNvSpPr txBox="1">
            <a:spLocks/>
          </p:cNvSpPr>
          <p:nvPr/>
        </p:nvSpPr>
        <p:spPr>
          <a:xfrm>
            <a:off x="2585258" y="2496589"/>
            <a:ext cx="7564361" cy="313419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smtClean="0">
                <a:ln>
                  <a:noFill/>
                </a:ln>
                <a:solidFill>
                  <a:sysClr val="windowText" lastClr="000000"/>
                </a:solidFill>
                <a:effectLst/>
                <a:uLnTx/>
                <a:uFillTx/>
                <a:latin typeface="Sassoon Infant Std" panose="020B0503020103030203" pitchFamily="34" charset="0"/>
              </a:rPr>
              <a:t>Children should be taught to use phonic knowledge and skills as </a:t>
            </a:r>
            <a:r>
              <a:rPr kumimoji="0" lang="en-GB" sz="3200" b="0" i="0" u="sng" strike="noStrike" kern="1200" cap="none" spc="0" normalizeH="0" baseline="0" noProof="0" dirty="0" smtClean="0">
                <a:ln>
                  <a:noFill/>
                </a:ln>
                <a:solidFill>
                  <a:sysClr val="windowText" lastClr="000000"/>
                </a:solidFill>
                <a:effectLst/>
                <a:uLnTx/>
                <a:uFillTx/>
                <a:latin typeface="Sassoon Infant Std" panose="020B0503020103030203" pitchFamily="34" charset="0"/>
              </a:rPr>
              <a:t>the</a:t>
            </a:r>
            <a:r>
              <a:rPr kumimoji="0" lang="en-GB" sz="3200" b="0" i="0" u="none" strike="noStrike" kern="1200" cap="none" spc="0" normalizeH="0" baseline="0" noProof="0" dirty="0" smtClean="0">
                <a:ln>
                  <a:noFill/>
                </a:ln>
                <a:solidFill>
                  <a:sysClr val="windowText" lastClr="000000"/>
                </a:solidFill>
                <a:effectLst/>
                <a:uLnTx/>
                <a:uFillTx/>
                <a:latin typeface="Sassoon Infant Std" panose="020B0503020103030203" pitchFamily="34" charset="0"/>
              </a:rPr>
              <a:t> route to decode words</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GB" sz="3200" b="0" i="0" u="none" strike="noStrike" kern="1200" cap="none" spc="0" normalizeH="0" baseline="0" noProof="0" dirty="0" smtClean="0">
              <a:ln>
                <a:noFill/>
              </a:ln>
              <a:solidFill>
                <a:sysClr val="windowText" lastClr="000000"/>
              </a:solidFill>
              <a:effectLst/>
              <a:uLnTx/>
              <a:uFillTx/>
              <a:latin typeface="Sassoon Infant Std" panose="020B0503020103030203" pitchFamily="34" charset="0"/>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1" i="0" u="none" strike="noStrike" kern="1200" cap="none" spc="0" normalizeH="0" baseline="0" noProof="0" dirty="0" smtClean="0">
                <a:ln>
                  <a:noFill/>
                </a:ln>
                <a:solidFill>
                  <a:sysClr val="windowText" lastClr="000000"/>
                </a:solidFill>
                <a:effectLst/>
                <a:uLnTx/>
                <a:uFillTx/>
                <a:latin typeface="Sassoon Infant Std" panose="020B0503020103030203" pitchFamily="34" charset="0"/>
              </a:rPr>
              <a:t>National Curriculum in England 2014</a:t>
            </a:r>
            <a:endParaRPr kumimoji="0" lang="en-GB" sz="3200" b="1" i="0" u="none" strike="noStrike" kern="1200" cap="none" spc="0" normalizeH="0" baseline="0" noProof="0" dirty="0">
              <a:ln>
                <a:noFill/>
              </a:ln>
              <a:solidFill>
                <a:sysClr val="windowText" lastClr="000000"/>
              </a:solidFill>
              <a:effectLst/>
              <a:uLnTx/>
              <a:uFillTx/>
              <a:latin typeface="Sassoon Infant Std" panose="020B0503020103030203" pitchFamily="34" charset="0"/>
            </a:endParaRPr>
          </a:p>
        </p:txBody>
      </p:sp>
    </p:spTree>
    <p:extLst>
      <p:ext uri="{BB962C8B-B14F-4D97-AF65-F5344CB8AC3E}">
        <p14:creationId xmlns:p14="http://schemas.microsoft.com/office/powerpoint/2010/main" val="29219643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b="1" dirty="0" smtClean="0">
                <a:solidFill>
                  <a:schemeClr val="accent5">
                    <a:lumMod val="50000"/>
                  </a:schemeClr>
                </a:solidFill>
                <a:latin typeface="Sassoon Infant Std" panose="020B0503020103030203" pitchFamily="34" charset="0"/>
              </a:rPr>
              <a:t>Why do we teach phonics?</a:t>
            </a:r>
            <a:endParaRPr lang="en-GB" sz="5000" b="1" dirty="0">
              <a:solidFill>
                <a:schemeClr val="accent5">
                  <a:lumMod val="50000"/>
                </a:schemeClr>
              </a:solidFill>
              <a:latin typeface="Sassoon Infant Std" panose="020B0503020103030203" pitchFamily="34" charset="0"/>
            </a:endParaRPr>
          </a:p>
        </p:txBody>
      </p:sp>
      <p:sp>
        <p:nvSpPr>
          <p:cNvPr id="3" name="Content Placeholder 2"/>
          <p:cNvSpPr>
            <a:spLocks noGrp="1"/>
          </p:cNvSpPr>
          <p:nvPr>
            <p:ph idx="1"/>
          </p:nvPr>
        </p:nvSpPr>
        <p:spPr/>
        <p:txBody>
          <a:bodyPr>
            <a:normAutofit/>
          </a:bodyPr>
          <a:lstStyle/>
          <a:p>
            <a:pPr marL="0" indent="0">
              <a:buNone/>
            </a:pPr>
            <a:r>
              <a:rPr lang="en-GB" sz="3200" dirty="0">
                <a:latin typeface="Sassoon Infant Std" panose="020B0503020103030203" pitchFamily="34" charset="0"/>
              </a:rPr>
              <a:t>Using phonics is </a:t>
            </a:r>
            <a:r>
              <a:rPr lang="en-GB" sz="3200" b="1" dirty="0">
                <a:latin typeface="Sassoon Infant Std" panose="020B0503020103030203" pitchFamily="34" charset="0"/>
              </a:rPr>
              <a:t>the</a:t>
            </a:r>
            <a:r>
              <a:rPr lang="en-GB" sz="3200" dirty="0">
                <a:latin typeface="Sassoon Infant Std" panose="020B0503020103030203" pitchFamily="34" charset="0"/>
              </a:rPr>
              <a:t> most efficient way to decode words and so we should be teaching children to tackle print using phonics as their primary strategy.</a:t>
            </a:r>
          </a:p>
          <a:p>
            <a:endParaRPr lang="en-GB" sz="4000" dirty="0">
              <a:latin typeface="Sassoon Infant Std" panose="020B0503020103030203" pitchFamily="34" charset="0"/>
            </a:endParaRPr>
          </a:p>
        </p:txBody>
      </p:sp>
    </p:spTree>
    <p:extLst>
      <p:ext uri="{BB962C8B-B14F-4D97-AF65-F5344CB8AC3E}">
        <p14:creationId xmlns:p14="http://schemas.microsoft.com/office/powerpoint/2010/main" val="5928427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000" b="1" dirty="0">
                <a:solidFill>
                  <a:schemeClr val="accent5">
                    <a:lumMod val="50000"/>
                  </a:schemeClr>
                </a:solidFill>
                <a:latin typeface="Sassoon Infant Std" panose="020B0503020103030203" pitchFamily="34" charset="0"/>
              </a:rPr>
              <a:t>What caption do you think would go with this picture?</a:t>
            </a:r>
          </a:p>
        </p:txBody>
      </p:sp>
      <p:pic>
        <p:nvPicPr>
          <p:cNvPr id="4" name="Picture 3" descr="A picture containing text&#10;&#10;Description automatically generated">
            <a:extLst>
              <a:ext uri="{FF2B5EF4-FFF2-40B4-BE49-F238E27FC236}">
                <a16:creationId xmlns:a16="http://schemas.microsoft.com/office/drawing/2014/main" id="{C0D4C1C8-193B-2A41-A0A8-19EB10DD5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4275" y="2283718"/>
            <a:ext cx="6614367" cy="3398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a:extLst>
              <a:ext uri="{FF2B5EF4-FFF2-40B4-BE49-F238E27FC236}">
                <a16:creationId xmlns:a16="http://schemas.microsoft.com/office/drawing/2014/main" id="{25823E02-351A-9E4B-A051-B1D72AFC1F9C}"/>
              </a:ext>
            </a:extLst>
          </p:cNvPr>
          <p:cNvSpPr/>
          <p:nvPr/>
        </p:nvSpPr>
        <p:spPr>
          <a:xfrm>
            <a:off x="2644275" y="4838008"/>
            <a:ext cx="3382452" cy="844689"/>
          </a:xfrm>
          <a:prstGeom prst="rect">
            <a:avLst/>
          </a:prstGeom>
          <a:solidFill>
            <a:srgbClr val="DFE1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6601893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5000" b="1" dirty="0">
                <a:solidFill>
                  <a:schemeClr val="accent5">
                    <a:lumMod val="50000"/>
                  </a:schemeClr>
                </a:solidFill>
                <a:latin typeface="Sassoon Infant Std" panose="020B0503020103030203" pitchFamily="34" charset="0"/>
              </a:rPr>
              <a:t>What caption do you think would go with this picture?</a:t>
            </a:r>
          </a:p>
        </p:txBody>
      </p:sp>
      <p:pic>
        <p:nvPicPr>
          <p:cNvPr id="4" name="Picture 3" descr="A picture containing text&#10;&#10;Description automatically generated">
            <a:extLst>
              <a:ext uri="{FF2B5EF4-FFF2-40B4-BE49-F238E27FC236}">
                <a16:creationId xmlns:a16="http://schemas.microsoft.com/office/drawing/2014/main" id="{C0D4C1C8-193B-2A41-A0A8-19EB10DD58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88816" y="2333593"/>
            <a:ext cx="6614367" cy="3398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10080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5000" b="1" dirty="0" smtClean="0">
                <a:solidFill>
                  <a:schemeClr val="accent5">
                    <a:lumMod val="50000"/>
                  </a:schemeClr>
                </a:solidFill>
                <a:latin typeface="Sassoon Infant Std" panose="020B0503020103030203" pitchFamily="34" charset="0"/>
              </a:rPr>
              <a:t>Why do we teach phonics?</a:t>
            </a:r>
            <a:endParaRPr lang="en-GB" sz="5000" b="1" dirty="0">
              <a:solidFill>
                <a:schemeClr val="accent5">
                  <a:lumMod val="50000"/>
                </a:schemeClr>
              </a:solidFill>
              <a:latin typeface="Sassoon Infant Std" panose="020B0503020103030203" pitchFamily="34" charset="0"/>
            </a:endParaRPr>
          </a:p>
        </p:txBody>
      </p:sp>
      <p:sp>
        <p:nvSpPr>
          <p:cNvPr id="3" name="Content Placeholder 2"/>
          <p:cNvSpPr>
            <a:spLocks noGrp="1"/>
          </p:cNvSpPr>
          <p:nvPr>
            <p:ph idx="1"/>
          </p:nvPr>
        </p:nvSpPr>
        <p:spPr/>
        <p:txBody>
          <a:bodyPr>
            <a:normAutofit/>
          </a:bodyPr>
          <a:lstStyle/>
          <a:p>
            <a:r>
              <a:rPr lang="en-GB" sz="3200" b="1" dirty="0">
                <a:latin typeface="Sassoon Infant Std" panose="020B0503020103030203" pitchFamily="34" charset="0"/>
              </a:rPr>
              <a:t>Picture clues </a:t>
            </a:r>
            <a:r>
              <a:rPr lang="en-GB" sz="3200" dirty="0">
                <a:latin typeface="Sassoon Infant Std" panose="020B0503020103030203" pitchFamily="34" charset="0"/>
              </a:rPr>
              <a:t>– encourages guessing through looking at illustrations as we saw in the exercise this is highly unreliable. </a:t>
            </a:r>
          </a:p>
          <a:p>
            <a:r>
              <a:rPr lang="en-GB" sz="3200" b="1" dirty="0">
                <a:latin typeface="Sassoon Infant Std" panose="020B0503020103030203" pitchFamily="34" charset="0"/>
              </a:rPr>
              <a:t>Semantic clues  </a:t>
            </a:r>
            <a:r>
              <a:rPr lang="en-GB" sz="3200" dirty="0">
                <a:latin typeface="Sassoon Infant Std" panose="020B0503020103030203" pitchFamily="34" charset="0"/>
              </a:rPr>
              <a:t>- rely on context to guess at an unknown word for example "The monkey ate a …......." </a:t>
            </a:r>
          </a:p>
          <a:p>
            <a:r>
              <a:rPr lang="en-GB" sz="3200" b="1" dirty="0">
                <a:latin typeface="Sassoon Infant Std" panose="020B0503020103030203" pitchFamily="34" charset="0"/>
              </a:rPr>
              <a:t>Syntactic clues - </a:t>
            </a:r>
            <a:r>
              <a:rPr lang="en-GB" sz="3200" dirty="0">
                <a:latin typeface="Sassoon Infant Std" panose="020B0503020103030203" pitchFamily="34" charset="0"/>
              </a:rPr>
              <a:t>use the structure of the sentence to guess at an unknown word for example "The monkey (noun) ate (verb) a …...... (likely to be a noun)"</a:t>
            </a:r>
          </a:p>
          <a:p>
            <a:endParaRPr lang="en-GB" sz="4000" dirty="0">
              <a:latin typeface="Sassoon Infant Std" panose="020B0503020103030203" pitchFamily="34" charset="0"/>
            </a:endParaRPr>
          </a:p>
        </p:txBody>
      </p:sp>
    </p:spTree>
    <p:extLst>
      <p:ext uri="{BB962C8B-B14F-4D97-AF65-F5344CB8AC3E}">
        <p14:creationId xmlns:p14="http://schemas.microsoft.com/office/powerpoint/2010/main" val="2089511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17447</TotalTime>
  <Words>1908</Words>
  <Application>Microsoft Office PowerPoint</Application>
  <PresentationFormat>Widescreen</PresentationFormat>
  <Paragraphs>315</Paragraphs>
  <Slides>41</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41</vt:i4>
      </vt:variant>
    </vt:vector>
  </HeadingPairs>
  <TitlesOfParts>
    <vt:vector size="52" baseType="lpstr">
      <vt:lpstr>Arial</vt:lpstr>
      <vt:lpstr>Calibri</vt:lpstr>
      <vt:lpstr>Calibri Light</vt:lpstr>
      <vt:lpstr>Centaur</vt:lpstr>
      <vt:lpstr>Comic Sans MS</vt:lpstr>
      <vt:lpstr>Open Sans</vt:lpstr>
      <vt:lpstr>Sassoon Infant Std</vt:lpstr>
      <vt:lpstr>Times New Roman</vt:lpstr>
      <vt:lpstr>Tw Cen MT</vt:lpstr>
      <vt:lpstr>Wingdings</vt:lpstr>
      <vt:lpstr>Office Theme</vt:lpstr>
      <vt:lpstr>Can you make some words using these sounds?</vt:lpstr>
      <vt:lpstr>Phonics and Early Reading</vt:lpstr>
      <vt:lpstr>Overview of the session… </vt:lpstr>
      <vt:lpstr>What is phonics?</vt:lpstr>
      <vt:lpstr>Why do we teach phonics?</vt:lpstr>
      <vt:lpstr>Why do we teach phonics?</vt:lpstr>
      <vt:lpstr>What caption do you think would go with this picture?</vt:lpstr>
      <vt:lpstr>What caption do you think would go with this picture?</vt:lpstr>
      <vt:lpstr>Why do we teach phonics?</vt:lpstr>
      <vt:lpstr>Phoneme</vt:lpstr>
      <vt:lpstr>Grapheme</vt:lpstr>
      <vt:lpstr>Grapheme Phoneme Correspondences</vt:lpstr>
      <vt:lpstr>Remember…</vt:lpstr>
      <vt:lpstr>PowerPoint Presentation</vt:lpstr>
      <vt:lpstr>CVC words</vt:lpstr>
      <vt:lpstr>Digraph </vt:lpstr>
      <vt:lpstr>Trigraph </vt:lpstr>
      <vt:lpstr>PowerPoint Presentation</vt:lpstr>
      <vt:lpstr>PowerPoint Presentation</vt:lpstr>
      <vt:lpstr>Segmenting</vt:lpstr>
      <vt:lpstr>Common Exception Words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Happens in Phonics Lessons? </vt:lpstr>
      <vt:lpstr>PowerPoint Presentation</vt:lpstr>
      <vt:lpstr>Images, Actions and Letter Formation</vt:lpstr>
      <vt:lpstr>Language Provision</vt:lpstr>
      <vt:lpstr>Reading</vt:lpstr>
      <vt:lpstr>Reading in School</vt:lpstr>
      <vt:lpstr>Reading at Home</vt:lpstr>
      <vt:lpstr>Reading at Home – Colour banded reading books</vt:lpstr>
      <vt:lpstr>Home Reading Journal</vt:lpstr>
      <vt:lpstr>PowerPoint Presentation</vt:lpstr>
      <vt:lpstr>PowerPoint Presentation</vt:lpstr>
      <vt:lpstr>PowerPoint Presentation</vt:lpstr>
      <vt:lpstr>Thank you for your continued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rezinwa</dc:creator>
  <cp:lastModifiedBy>Mrs Ingrey</cp:lastModifiedBy>
  <cp:revision>119</cp:revision>
  <cp:lastPrinted>2022-03-22T11:13:39Z</cp:lastPrinted>
  <dcterms:created xsi:type="dcterms:W3CDTF">2022-03-16T10:57:31Z</dcterms:created>
  <dcterms:modified xsi:type="dcterms:W3CDTF">2025-09-18T11:44:04Z</dcterms:modified>
</cp:coreProperties>
</file>