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59" r:id="rId8"/>
    <p:sldId id="260" r:id="rId9"/>
    <p:sldId id="269" r:id="rId10"/>
    <p:sldId id="261" r:id="rId11"/>
    <p:sldId id="270" r:id="rId12"/>
    <p:sldId id="26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7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1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99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2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82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464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1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9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6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77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0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2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7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9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9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7DDE4E2-7F67-4277-9F02-FA9B6A214100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28E82AD-76A3-4690-A514-4A25FA4038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35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Language Provision </a:t>
            </a:r>
            <a:r>
              <a:rPr lang="en-GB" dirty="0" smtClean="0"/>
              <a:t>Assessment System</a:t>
            </a:r>
            <a:endParaRPr lang="en-GB" dirty="0"/>
          </a:p>
        </p:txBody>
      </p:sp>
      <p:pic>
        <p:nvPicPr>
          <p:cNvPr id="1026" name="Picture 2" descr="Connecting Steps V5 is Here! - B Squa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739081"/>
            <a:ext cx="25908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glan Primary on Twitter: &quot;Our new Reception children have enjoye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831647"/>
            <a:ext cx="1748444" cy="174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3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Measuring Progress</a:t>
            </a:r>
            <a:br>
              <a:rPr lang="en-GB" dirty="0" smtClean="0"/>
            </a:br>
            <a:r>
              <a:rPr lang="en-GB" dirty="0" smtClean="0"/>
              <a:t>Percentages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step that has been mastered will add to a percentage to determine a child’s progress. </a:t>
            </a:r>
          </a:p>
          <a:p>
            <a:r>
              <a:rPr lang="en-GB" dirty="0" smtClean="0"/>
              <a:t>Progress is measured by a percentage for each area of learning </a:t>
            </a:r>
            <a:r>
              <a:rPr lang="en-GB" dirty="0"/>
              <a:t>in </a:t>
            </a:r>
            <a:r>
              <a:rPr lang="en-GB" dirty="0" smtClean="0"/>
              <a:t>English </a:t>
            </a:r>
            <a:r>
              <a:rPr lang="en-GB" dirty="0"/>
              <a:t>and </a:t>
            </a:r>
            <a:r>
              <a:rPr lang="en-GB" dirty="0" smtClean="0"/>
              <a:t>Maths. </a:t>
            </a:r>
          </a:p>
          <a:p>
            <a:r>
              <a:rPr lang="en-GB" dirty="0" smtClean="0"/>
              <a:t>For example, a child may have mastered 50% of the Year 1 curriculum in Reading. </a:t>
            </a:r>
          </a:p>
          <a:p>
            <a:r>
              <a:rPr lang="en-GB" dirty="0"/>
              <a:t>80% is our confidence bracket for the children in the Language Provision.</a:t>
            </a:r>
          </a:p>
          <a:p>
            <a:r>
              <a:rPr lang="en-GB" dirty="0" smtClean="0"/>
              <a:t>When a child has achieved 80% of the level (e.g. 80% of Year 1 in Reading), they will move onto the next level for that area of learning.</a:t>
            </a:r>
          </a:p>
        </p:txBody>
      </p:sp>
    </p:spTree>
    <p:extLst>
      <p:ext uri="{BB962C8B-B14F-4D97-AF65-F5344CB8AC3E}">
        <p14:creationId xmlns:p14="http://schemas.microsoft.com/office/powerpoint/2010/main" val="286962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Measuring Progress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measuring progress, class teachers look at each child’s individual starting point. No child comes into the Language Provision at the same starting point. This is </a:t>
            </a:r>
            <a:r>
              <a:rPr lang="en-GB" b="1" dirty="0" smtClean="0"/>
              <a:t>key to remember</a:t>
            </a:r>
            <a:r>
              <a:rPr lang="en-GB" dirty="0" smtClean="0"/>
              <a:t> as all of the children have individual learning strengths and needs.</a:t>
            </a:r>
          </a:p>
          <a:p>
            <a:r>
              <a:rPr lang="en-GB" dirty="0" smtClean="0"/>
              <a:t>Each term, class teachers work out a percentage of progress within the level the child is working at, by indicating which smaller steps the children have mastered that term.</a:t>
            </a:r>
          </a:p>
          <a:p>
            <a:r>
              <a:rPr lang="en-GB" dirty="0" smtClean="0"/>
              <a:t>The termly percentages of progress are then measured across the year.</a:t>
            </a:r>
          </a:p>
          <a:p>
            <a:r>
              <a:rPr lang="en-GB" dirty="0" smtClean="0"/>
              <a:t>Expected progress in the Language Provision is measured at 20% progress per term – this equates to 60% across the year.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06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Reporting to Parents and Carers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536238"/>
          </a:xfrm>
        </p:spPr>
        <p:txBody>
          <a:bodyPr/>
          <a:lstStyle/>
          <a:p>
            <a:r>
              <a:rPr lang="en-GB" dirty="0" smtClean="0"/>
              <a:t>Parents will receive 3 reports per year:</a:t>
            </a:r>
          </a:p>
          <a:p>
            <a:pPr lvl="1"/>
            <a:r>
              <a:rPr lang="en-GB" dirty="0" smtClean="0"/>
              <a:t>Autumn Term</a:t>
            </a:r>
          </a:p>
          <a:p>
            <a:pPr lvl="1"/>
            <a:r>
              <a:rPr lang="en-GB" dirty="0" smtClean="0"/>
              <a:t>Spring Term</a:t>
            </a:r>
          </a:p>
          <a:p>
            <a:pPr lvl="1"/>
            <a:r>
              <a:rPr lang="en-GB" dirty="0" smtClean="0"/>
              <a:t>Summer Term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7352" y="5441644"/>
            <a:ext cx="8825659" cy="153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54954" y="4294487"/>
            <a:ext cx="8825659" cy="153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Each report will display a percentage and level to show your child’s progress. For example:</a:t>
            </a:r>
          </a:p>
          <a:p>
            <a:pPr lvl="1"/>
            <a:r>
              <a:rPr lang="en-GB" b="1" dirty="0" smtClean="0"/>
              <a:t>X </a:t>
            </a:r>
            <a:r>
              <a:rPr lang="en-GB" b="1" dirty="0"/>
              <a:t>has achieved </a:t>
            </a:r>
            <a:r>
              <a:rPr lang="en-GB" b="1" dirty="0" smtClean="0"/>
              <a:t>30% </a:t>
            </a:r>
            <a:r>
              <a:rPr lang="en-GB" b="1" dirty="0"/>
              <a:t>of Progression Step </a:t>
            </a:r>
            <a:r>
              <a:rPr lang="en-GB" b="1" dirty="0" smtClean="0"/>
              <a:t>2</a:t>
            </a:r>
          </a:p>
          <a:p>
            <a:pPr lvl="1"/>
            <a:r>
              <a:rPr lang="en-GB" b="1" dirty="0" smtClean="0"/>
              <a:t>X has achieved 56% of the </a:t>
            </a:r>
            <a:r>
              <a:rPr lang="en-GB" b="1" dirty="0"/>
              <a:t>Year </a:t>
            </a:r>
            <a:r>
              <a:rPr lang="en-GB" b="1" dirty="0" smtClean="0"/>
              <a:t>1 Curriculum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98127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Reporting to Parents and Carers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369984"/>
          </a:xfrm>
        </p:spPr>
        <p:txBody>
          <a:bodyPr/>
          <a:lstStyle/>
          <a:p>
            <a:r>
              <a:rPr lang="en-GB" dirty="0"/>
              <a:t>In the term that you have an Annual Review for your child, a termly parent’s report will not be sent out.</a:t>
            </a:r>
          </a:p>
          <a:p>
            <a:pPr lvl="1"/>
            <a:r>
              <a:rPr lang="en-GB" dirty="0"/>
              <a:t>The Class Teacher Report for the Annual Review will be a highly detailed report, including the progress that your child has made since their last Annual Review. </a:t>
            </a:r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7352" y="5441644"/>
            <a:ext cx="8825659" cy="153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54954" y="4119920"/>
            <a:ext cx="8825659" cy="1536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54954" y="3998442"/>
            <a:ext cx="8825659" cy="1369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Parent’s Evening – if you have an Annual Review in the same term as a parent/teacher conference, an appointment will not need to be made.</a:t>
            </a:r>
          </a:p>
          <a:p>
            <a:pPr lvl="1"/>
            <a:r>
              <a:rPr lang="en-GB" dirty="0" smtClean="0"/>
              <a:t>Parent’s evenings are for the discussion of achievements and next steps, which will have been outlined and discussed at the Annual Review.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9284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 Squared Assessment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 Squared is an assessment system used to track the progress of children with SEND (Special Educational Needs). </a:t>
            </a:r>
          </a:p>
          <a:p>
            <a:r>
              <a:rPr lang="en-GB" dirty="0" smtClean="0"/>
              <a:t>This year, the Language Provision have started to use Connecting Steps, assessment software provided by B Squared.</a:t>
            </a:r>
          </a:p>
          <a:p>
            <a:r>
              <a:rPr lang="en-GB" dirty="0" smtClean="0"/>
              <a:t>It is an online assessment system that allows those working with children with SEND to track their progress.</a:t>
            </a:r>
          </a:p>
          <a:p>
            <a:r>
              <a:rPr lang="en-GB" dirty="0" smtClean="0"/>
              <a:t>B Squared and Connecting Steps breaks down each curriculum strand into smaller, manageable and achievable steps for those children with SEND.</a:t>
            </a:r>
          </a:p>
          <a:p>
            <a:r>
              <a:rPr lang="en-GB" dirty="0" smtClean="0"/>
              <a:t>Allows teachers to identify the children’s next steps moving forward. </a:t>
            </a:r>
          </a:p>
          <a:p>
            <a:r>
              <a:rPr lang="en-GB" dirty="0" smtClean="0"/>
              <a:t>Allows teachers to assess ALL children on one system.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13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</a:t>
            </a:r>
            <a:r>
              <a:rPr lang="en-GB" dirty="0" smtClean="0"/>
              <a:t>reas that we assess at Raglan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483890"/>
          </a:xfrm>
        </p:spPr>
        <p:txBody>
          <a:bodyPr/>
          <a:lstStyle/>
          <a:p>
            <a:r>
              <a:rPr lang="en-GB" dirty="0" smtClean="0"/>
              <a:t>A broad and balanced curriculum is taught in the Language Provision. </a:t>
            </a:r>
          </a:p>
          <a:p>
            <a:r>
              <a:rPr lang="en-GB" dirty="0" smtClean="0"/>
              <a:t>We use Connecting Steps to assess the children in the following areas of learning:</a:t>
            </a:r>
          </a:p>
          <a:p>
            <a:pPr lvl="1"/>
            <a:r>
              <a:rPr lang="en-GB" dirty="0" smtClean="0"/>
              <a:t>English									</a:t>
            </a:r>
          </a:p>
          <a:p>
            <a:pPr lvl="2"/>
            <a:r>
              <a:rPr lang="en-GB" dirty="0" smtClean="0"/>
              <a:t>Reading</a:t>
            </a:r>
          </a:p>
          <a:p>
            <a:pPr lvl="2"/>
            <a:r>
              <a:rPr lang="en-GB" dirty="0" smtClean="0"/>
              <a:t>Writing</a:t>
            </a:r>
          </a:p>
          <a:p>
            <a:pPr lvl="2"/>
            <a:r>
              <a:rPr lang="en-GB" dirty="0" smtClean="0"/>
              <a:t>Speaking and Listening</a:t>
            </a:r>
            <a:endParaRPr lang="en-GB" dirty="0"/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54953" y="5087390"/>
            <a:ext cx="8825659" cy="248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 smtClean="0"/>
              <a:t>Maths									</a:t>
            </a:r>
          </a:p>
          <a:p>
            <a:pPr lvl="2"/>
            <a:r>
              <a:rPr lang="en-GB" dirty="0" smtClean="0"/>
              <a:t>Number</a:t>
            </a:r>
          </a:p>
          <a:p>
            <a:pPr lvl="2"/>
            <a:r>
              <a:rPr lang="en-GB" dirty="0" smtClean="0"/>
              <a:t>Measurement</a:t>
            </a:r>
          </a:p>
          <a:p>
            <a:pPr lvl="2"/>
            <a:r>
              <a:rPr lang="en-GB" dirty="0" smtClean="0"/>
              <a:t>Geometry</a:t>
            </a:r>
          </a:p>
          <a:p>
            <a:pPr lvl="2"/>
            <a:r>
              <a:rPr lang="en-GB" dirty="0" smtClean="0"/>
              <a:t>Statistics</a:t>
            </a:r>
          </a:p>
          <a:p>
            <a:pPr marL="914400" lvl="2" indent="0">
              <a:buFont typeface="Wingdings 3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0161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</a:t>
            </a:r>
            <a:r>
              <a:rPr lang="en-GB" dirty="0" smtClean="0"/>
              <a:t>reas that we assess at Raglan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the Language Provision, we use the Primary Steps assessment framework. </a:t>
            </a:r>
          </a:p>
          <a:p>
            <a:r>
              <a:rPr lang="en-GB" dirty="0"/>
              <a:t>It is based on the National Curriculum and ranges from </a:t>
            </a:r>
            <a:r>
              <a:rPr lang="en-GB" dirty="0" smtClean="0"/>
              <a:t>Progression </a:t>
            </a:r>
            <a:r>
              <a:rPr lang="en-GB" dirty="0"/>
              <a:t>Step 1 up to </a:t>
            </a:r>
            <a:r>
              <a:rPr lang="en-GB" dirty="0" smtClean="0"/>
              <a:t>Year </a:t>
            </a:r>
            <a:r>
              <a:rPr lang="en-GB" dirty="0"/>
              <a:t>6.</a:t>
            </a:r>
          </a:p>
          <a:p>
            <a:r>
              <a:rPr lang="en-GB" dirty="0" smtClean="0"/>
              <a:t>Levels are broken down into manageable and achievable steps.</a:t>
            </a:r>
          </a:p>
          <a:p>
            <a:r>
              <a:rPr lang="en-GB" dirty="0" smtClean="0"/>
              <a:t>Each child has their own starting point.</a:t>
            </a:r>
          </a:p>
          <a:p>
            <a:r>
              <a:rPr lang="en-GB" dirty="0" smtClean="0"/>
              <a:t>We assess children each term – this informs teachers of each child’s next steps and is used to inform planning. </a:t>
            </a:r>
          </a:p>
          <a:p>
            <a:r>
              <a:rPr lang="en-GB" dirty="0" smtClean="0"/>
              <a:t>Children in Reception are assessed using Development Matters which helps children meet the Early Years Foundation Stage Framework.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88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387" y="815726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Reading</a:t>
            </a:r>
            <a:br>
              <a:rPr lang="en-GB" dirty="0" smtClean="0"/>
            </a:br>
            <a:r>
              <a:rPr lang="en-GB" dirty="0" smtClean="0"/>
              <a:t>Progression Step 1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12" y="2215861"/>
            <a:ext cx="11068089" cy="380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8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387" y="815726"/>
            <a:ext cx="8761413" cy="706964"/>
          </a:xfrm>
        </p:spPr>
        <p:txBody>
          <a:bodyPr/>
          <a:lstStyle/>
          <a:p>
            <a:pPr algn="ctr"/>
            <a:r>
              <a:rPr lang="en-GB" dirty="0" smtClean="0"/>
              <a:t>Reading</a:t>
            </a:r>
            <a:br>
              <a:rPr lang="en-GB" dirty="0" smtClean="0"/>
            </a:br>
            <a:r>
              <a:rPr lang="en-GB" dirty="0" smtClean="0"/>
              <a:t>Year 1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4" y="1708475"/>
            <a:ext cx="11336866" cy="475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we assess at Raglan in the Language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Connecting Steps software – B Squared Primary Steps assessment </a:t>
            </a:r>
            <a:r>
              <a:rPr lang="en-GB" dirty="0"/>
              <a:t>f</a:t>
            </a:r>
            <a:r>
              <a:rPr lang="en-GB" dirty="0" smtClean="0"/>
              <a:t>ramework.</a:t>
            </a:r>
          </a:p>
          <a:p>
            <a:r>
              <a:rPr lang="en-GB" dirty="0" smtClean="0"/>
              <a:t>Designed for pupils in primary settings working below age-related expectations or below Year 1. </a:t>
            </a:r>
          </a:p>
          <a:p>
            <a:r>
              <a:rPr lang="en-GB" dirty="0" smtClean="0"/>
              <a:t>The Primary Steps assessment framework breakdown contains end of year outcomes taken directly from the National Curriculum.</a:t>
            </a:r>
          </a:p>
          <a:p>
            <a:r>
              <a:rPr lang="en-GB" dirty="0" smtClean="0"/>
              <a:t>Broken down into smaller steps so that teachers can show progress and identify next steps.</a:t>
            </a:r>
          </a:p>
          <a:p>
            <a:r>
              <a:rPr lang="en-GB" dirty="0" smtClean="0"/>
              <a:t>The Primary Steps assessment </a:t>
            </a:r>
            <a:r>
              <a:rPr lang="en-GB" dirty="0"/>
              <a:t>f</a:t>
            </a:r>
            <a:r>
              <a:rPr lang="en-GB" dirty="0" smtClean="0"/>
              <a:t>ramework includes the first three Progression Steps levels for pupils working below Year 1.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9035"/>
          <a:stretch/>
        </p:blipFill>
        <p:spPr>
          <a:xfrm>
            <a:off x="10289435" y="1801207"/>
            <a:ext cx="811384" cy="502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How we assess using Connecting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Each curriculum strand for English and Maths are assessed by the class teacher, with support from the Speech and Language Therapists for Speaking and Listening.</a:t>
            </a:r>
          </a:p>
          <a:p>
            <a:r>
              <a:rPr lang="en-GB" dirty="0" smtClean="0"/>
              <a:t>In Sharks class, a continuous provision approach allows the children to access learning to develop their independence and confidence, as well as small focus groups, 1:1 learning and whole class teaching.</a:t>
            </a:r>
          </a:p>
          <a:p>
            <a:r>
              <a:rPr lang="en-GB" dirty="0" smtClean="0"/>
              <a:t>In Frogs class, children are taught in small focus groups, including 1:1 where applicable, as well as whole class teaching. </a:t>
            </a:r>
          </a:p>
          <a:p>
            <a:r>
              <a:rPr lang="en-GB" dirty="0" smtClean="0"/>
              <a:t>Planning for these curriculum areas is based upon the National Curriculum, broken down into the small steps provided by Connecting Steps.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196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Achievement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use 4 achievement types to determine when a child has “mastered” a step within their curriculum strand.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When a child has mastered their skill, with confidence and independence, this adds to their percentage of progress. 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956" y="3327717"/>
            <a:ext cx="3002911" cy="196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1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1481</TotalTime>
  <Words>905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Language Provision Assessment System</vt:lpstr>
      <vt:lpstr>B Squared Assessment System</vt:lpstr>
      <vt:lpstr>Areas that we assess at Raglan</vt:lpstr>
      <vt:lpstr>Areas that we assess at Raglan</vt:lpstr>
      <vt:lpstr>Reading Progression Step 1</vt:lpstr>
      <vt:lpstr>Reading Year 1</vt:lpstr>
      <vt:lpstr>How we assess at Raglan in the Language Provision</vt:lpstr>
      <vt:lpstr>How we assess using Connecting Steps</vt:lpstr>
      <vt:lpstr>Achievement Types</vt:lpstr>
      <vt:lpstr>Measuring Progress Percentages</vt:lpstr>
      <vt:lpstr>Measuring Progress </vt:lpstr>
      <vt:lpstr>Reporting to Parents and Carers</vt:lpstr>
      <vt:lpstr>Reporting to Parents and Carers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Provision Open Afternoon</dc:title>
  <dc:creator>Mrs OBrien</dc:creator>
  <cp:lastModifiedBy>Mr Hunter</cp:lastModifiedBy>
  <cp:revision>20</cp:revision>
  <dcterms:created xsi:type="dcterms:W3CDTF">2023-09-13T06:24:54Z</dcterms:created>
  <dcterms:modified xsi:type="dcterms:W3CDTF">2023-09-20T08:22:53Z</dcterms:modified>
</cp:coreProperties>
</file>