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95" r:id="rId3"/>
    <p:sldId id="296" r:id="rId4"/>
    <p:sldId id="263" r:id="rId5"/>
    <p:sldId id="298" r:id="rId6"/>
    <p:sldId id="286" r:id="rId7"/>
    <p:sldId id="294" r:id="rId8"/>
    <p:sldId id="299" r:id="rId9"/>
    <p:sldId id="300" r:id="rId10"/>
    <p:sldId id="273" r:id="rId11"/>
    <p:sldId id="279" r:id="rId12"/>
    <p:sldId id="280" r:id="rId13"/>
    <p:sldId id="281" r:id="rId14"/>
    <p:sldId id="282" r:id="rId15"/>
    <p:sldId id="274" r:id="rId16"/>
    <p:sldId id="290" r:id="rId17"/>
    <p:sldId id="287" r:id="rId18"/>
    <p:sldId id="302" r:id="rId19"/>
    <p:sldId id="303" r:id="rId20"/>
    <p:sldId id="284" r:id="rId21"/>
    <p:sldId id="3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90"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81A2655-F8E6-47AF-B27E-77109EFD8900}"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7759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81A2655-F8E6-47AF-B27E-77109EFD8900}"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51540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81A2655-F8E6-47AF-B27E-77109EFD8900}"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10093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81A2655-F8E6-47AF-B27E-77109EFD8900}"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25390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1A2655-F8E6-47AF-B27E-77109EFD8900}"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281833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81A2655-F8E6-47AF-B27E-77109EFD8900}"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168764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81A2655-F8E6-47AF-B27E-77109EFD8900}" type="datetimeFigureOut">
              <a:rPr lang="en-GB" smtClean="0"/>
              <a:t>30/10/2023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212417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81A2655-F8E6-47AF-B27E-77109EFD8900}" type="datetimeFigureOut">
              <a:rPr lang="en-GB" smtClean="0"/>
              <a:t>30/10/2023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13377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A2655-F8E6-47AF-B27E-77109EFD8900}" type="datetimeFigureOut">
              <a:rPr lang="en-GB" smtClean="0"/>
              <a:t>30/10/2023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347301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1A2655-F8E6-47AF-B27E-77109EFD8900}"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199039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1A2655-F8E6-47AF-B27E-77109EFD8900}"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DB8FC-BE42-41E0-BCE8-AC52244079CB}" type="slidenum">
              <a:rPr lang="en-GB" smtClean="0"/>
              <a:t>‹#›</a:t>
            </a:fld>
            <a:endParaRPr lang="en-GB"/>
          </a:p>
        </p:txBody>
      </p:sp>
    </p:spTree>
    <p:extLst>
      <p:ext uri="{BB962C8B-B14F-4D97-AF65-F5344CB8AC3E}">
        <p14:creationId xmlns:p14="http://schemas.microsoft.com/office/powerpoint/2010/main" val="220342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A2655-F8E6-47AF-B27E-77109EFD8900}" type="datetimeFigureOut">
              <a:rPr lang="en-GB" smtClean="0"/>
              <a:t>30/10/2023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DB8FC-BE42-41E0-BCE8-AC52244079CB}" type="slidenum">
              <a:rPr lang="en-GB" smtClean="0"/>
              <a:t>‹#›</a:t>
            </a:fld>
            <a:endParaRPr lang="en-GB"/>
          </a:p>
        </p:txBody>
      </p:sp>
    </p:spTree>
    <p:extLst>
      <p:ext uri="{BB962C8B-B14F-4D97-AF65-F5344CB8AC3E}">
        <p14:creationId xmlns:p14="http://schemas.microsoft.com/office/powerpoint/2010/main" val="2784775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8300" y="266700"/>
            <a:ext cx="11417300" cy="6324600"/>
          </a:xfrm>
          <a:prstGeom prst="rect">
            <a:avLst/>
          </a:prstGeom>
          <a:ln w="76200">
            <a:solidFill>
              <a:srgbClr val="0070C0"/>
            </a:solidFill>
          </a:ln>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dirty="0">
              <a:latin typeface="Comic Sans MS" panose="030F0702030302020204" pitchFamily="66" charset="0"/>
            </a:endParaRPr>
          </a:p>
          <a:p>
            <a:pPr algn="ctr"/>
            <a:r>
              <a:rPr lang="en-GB" sz="6000" dirty="0" smtClean="0">
                <a:latin typeface="Tw Cen MT" panose="020B0602020104020603" pitchFamily="34" charset="0"/>
              </a:rPr>
              <a:t>Welcome to our Learning</a:t>
            </a:r>
          </a:p>
          <a:p>
            <a:pPr algn="ctr"/>
            <a:r>
              <a:rPr lang="en-GB" sz="6000" dirty="0" smtClean="0">
                <a:latin typeface="Tw Cen MT" panose="020B0602020104020603" pitchFamily="34" charset="0"/>
              </a:rPr>
              <a:t>Community</a:t>
            </a:r>
          </a:p>
          <a:p>
            <a:pPr algn="ctr"/>
            <a:endParaRPr lang="en-GB" sz="6000" dirty="0">
              <a:latin typeface="Tw Cen MT" panose="020B0602020104020603" pitchFamily="34" charset="0"/>
            </a:endParaRPr>
          </a:p>
          <a:p>
            <a:pPr algn="ctr"/>
            <a:r>
              <a:rPr lang="en-GB" sz="6000" dirty="0" err="1" smtClean="0">
                <a:solidFill>
                  <a:srgbClr val="0070C0"/>
                </a:solidFill>
                <a:latin typeface="Tw Cen MT" panose="020B0602020104020603" pitchFamily="34" charset="0"/>
              </a:rPr>
              <a:t>LIFE@Raglan</a:t>
            </a:r>
            <a:endParaRPr lang="en-GB" sz="6000" dirty="0" smtClean="0">
              <a:solidFill>
                <a:srgbClr val="0070C0"/>
              </a:solidFill>
              <a:latin typeface="Tw Cen MT" panose="020B0602020104020603" pitchFamily="34" charset="0"/>
            </a:endParaRPr>
          </a:p>
          <a:p>
            <a:pPr algn="ctr"/>
            <a:r>
              <a:rPr lang="en-GB" sz="6000" dirty="0" smtClean="0">
                <a:latin typeface="Tw Cen MT" panose="020B0602020104020603" pitchFamily="34" charset="0"/>
              </a:rPr>
              <a:t>Learning is for Everyone</a:t>
            </a:r>
            <a:r>
              <a:rPr lang="en-GB" sz="6000" dirty="0" smtClean="0">
                <a:latin typeface="Comic Sans MS" panose="030F0702030302020204" pitchFamily="66" charset="0"/>
              </a:rPr>
              <a:t/>
            </a:r>
            <a:br>
              <a:rPr lang="en-GB" sz="6000" dirty="0" smtClean="0">
                <a:latin typeface="Comic Sans MS" panose="030F0702030302020204" pitchFamily="66" charset="0"/>
              </a:rPr>
            </a:br>
            <a:r>
              <a:rPr lang="en-GB" sz="6000" dirty="0" smtClean="0">
                <a:latin typeface="Comic Sans MS" panose="030F0702030302020204" pitchFamily="66" charset="0"/>
              </a:rPr>
              <a:t/>
            </a:r>
            <a:br>
              <a:rPr lang="en-GB" sz="6000" dirty="0" smtClean="0">
                <a:latin typeface="Comic Sans MS" panose="030F0702030302020204" pitchFamily="66" charset="0"/>
              </a:rPr>
            </a:br>
            <a:endParaRPr lang="en-GB" sz="6000" dirty="0">
              <a:latin typeface="Comic Sans MS" panose="030F0702030302020204" pitchFamily="66" charset="0"/>
            </a:endParaRPr>
          </a:p>
        </p:txBody>
      </p:sp>
      <p:pic>
        <p:nvPicPr>
          <p:cNvPr id="5" name="Picture 4" descr="Raglan logo_yel_blu_CMYK"/>
          <p:cNvPicPr/>
          <p:nvPr/>
        </p:nvPicPr>
        <p:blipFill rotWithShape="1">
          <a:blip r:embed="rId2">
            <a:extLst>
              <a:ext uri="{28A0092B-C50C-407E-A947-70E740481C1C}">
                <a14:useLocalDpi xmlns:a14="http://schemas.microsoft.com/office/drawing/2010/main" val="0"/>
              </a:ext>
            </a:extLst>
          </a:blip>
          <a:srcRect r="66334"/>
          <a:stretch/>
        </p:blipFill>
        <p:spPr bwMode="auto">
          <a:xfrm>
            <a:off x="5434012" y="4530497"/>
            <a:ext cx="1285875" cy="1933575"/>
          </a:xfrm>
          <a:prstGeom prst="rect">
            <a:avLst/>
          </a:prstGeom>
          <a:noFill/>
          <a:ln>
            <a:noFill/>
          </a:ln>
          <a:extLst>
            <a:ext uri="{53640926-AAD7-44D8-BBD7-CCE9431645EC}">
              <a14:shadowObscured xmlns:a14="http://schemas.microsoft.com/office/drawing/2010/main"/>
            </a:ext>
          </a:extLst>
        </p:spPr>
      </p:pic>
      <p:pic>
        <p:nvPicPr>
          <p:cNvPr id="6" name="Picture 5" descr="http://valleyprimary.co.uk/images/gallery/16105/connect%20logo.png"/>
          <p:cNvPicPr/>
          <p:nvPr/>
        </p:nvPicPr>
        <p:blipFill>
          <a:blip r:embed="rId3">
            <a:extLst>
              <a:ext uri="{28A0092B-C50C-407E-A947-70E740481C1C}">
                <a14:useLocalDpi xmlns:a14="http://schemas.microsoft.com/office/drawing/2010/main" val="0"/>
              </a:ext>
            </a:extLst>
          </a:blip>
          <a:srcRect/>
          <a:stretch>
            <a:fillRect/>
          </a:stretch>
        </p:blipFill>
        <p:spPr bwMode="auto">
          <a:xfrm>
            <a:off x="9418320" y="5355771"/>
            <a:ext cx="2142308" cy="1108301"/>
          </a:xfrm>
          <a:prstGeom prst="rect">
            <a:avLst/>
          </a:prstGeom>
          <a:noFill/>
          <a:ln>
            <a:noFill/>
          </a:ln>
        </p:spPr>
      </p:pic>
    </p:spTree>
    <p:extLst>
      <p:ext uri="{BB962C8B-B14F-4D97-AF65-F5344CB8AC3E}">
        <p14:creationId xmlns:p14="http://schemas.microsoft.com/office/powerpoint/2010/main" val="2977036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8801"/>
            <a:ext cx="10515600" cy="1130300"/>
          </a:xfrm>
          <a:ln w="76200">
            <a:solidFill>
              <a:srgbClr val="0070C0"/>
            </a:solidFill>
          </a:ln>
        </p:spPr>
        <p:txBody>
          <a:bodyPr>
            <a:normAutofit/>
          </a:bodyPr>
          <a:lstStyle/>
          <a:p>
            <a:pPr marL="0" indent="0" algn="ctr">
              <a:buNone/>
            </a:pPr>
            <a:r>
              <a:rPr lang="en-GB" sz="4800" dirty="0" smtClean="0">
                <a:latin typeface="Tw Cen MT" panose="020B0602020104020603" pitchFamily="34" charset="0"/>
              </a:rPr>
              <a:t>Our Raglan Curriculum </a:t>
            </a:r>
            <a:endParaRPr lang="en-GB" sz="4800" dirty="0">
              <a:latin typeface="Tw Cen MT" panose="020B0602020104020603"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608" y="1339850"/>
            <a:ext cx="3860721" cy="516889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5550"/>
          <a:stretch/>
        </p:blipFill>
        <p:spPr>
          <a:xfrm>
            <a:off x="9012901" y="947057"/>
            <a:ext cx="3179099" cy="27432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80" t="-483" r="12582" b="483"/>
          <a:stretch/>
        </p:blipFill>
        <p:spPr>
          <a:xfrm>
            <a:off x="-887682" y="1670957"/>
            <a:ext cx="5263739" cy="45066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01" y="3211286"/>
            <a:ext cx="4882377" cy="3646714"/>
          </a:xfrm>
          <a:prstGeom prst="rect">
            <a:avLst/>
          </a:prstGeom>
        </p:spPr>
      </p:pic>
    </p:spTree>
    <p:extLst>
      <p:ext uri="{BB962C8B-B14F-4D97-AF65-F5344CB8AC3E}">
        <p14:creationId xmlns:p14="http://schemas.microsoft.com/office/powerpoint/2010/main" val="2462904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8685" y="154399"/>
            <a:ext cx="9144000" cy="1582737"/>
          </a:xfrm>
          <a:prstGeom prst="rect">
            <a:avLst/>
          </a:prstGeom>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smtClean="0">
                <a:latin typeface="Tw Cen MT" panose="020B0602020104020603" pitchFamily="34" charset="0"/>
              </a:rPr>
              <a:t>Pupils at the Heart</a:t>
            </a:r>
            <a:endParaRPr lang="en-GB" sz="5400" dirty="0">
              <a:latin typeface="Tw Cen MT" panose="020B06020201040206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90" y="2295797"/>
            <a:ext cx="5769429" cy="4327072"/>
          </a:xfrm>
          <a:prstGeom prst="rect">
            <a:avLst/>
          </a:prstGeom>
          <a:effectLst>
            <a:glow rad="101600">
              <a:schemeClr val="accent4">
                <a:satMod val="175000"/>
                <a:alpha val="40000"/>
              </a:schemeClr>
            </a:glo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0685" y="2220686"/>
            <a:ext cx="5893832" cy="4402183"/>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430820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8481" y="1459865"/>
            <a:ext cx="5825758" cy="4351338"/>
          </a:xfrm>
          <a:effectLst>
            <a:glow rad="101600">
              <a:schemeClr val="accent4">
                <a:satMod val="175000"/>
                <a:alpha val="40000"/>
              </a:schemeClr>
            </a:glo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239" y="1959428"/>
            <a:ext cx="5841364" cy="4362994"/>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492429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242" y="1961160"/>
            <a:ext cx="5825758" cy="4351338"/>
          </a:xfrm>
          <a:effectLst>
            <a:glow rad="101600">
              <a:schemeClr val="accent4">
                <a:satMod val="175000"/>
                <a:alpha val="40000"/>
              </a:schemeClr>
            </a:glo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20686"/>
            <a:ext cx="5648983" cy="4219302"/>
          </a:xfrm>
          <a:prstGeom prst="rect">
            <a:avLst/>
          </a:prstGeom>
          <a:effectLst>
            <a:glow rad="101600">
              <a:schemeClr val="accent4">
                <a:satMod val="175000"/>
                <a:alpha val="40000"/>
              </a:schemeClr>
            </a:glow>
          </a:effectLst>
        </p:spPr>
      </p:pic>
      <p:sp>
        <p:nvSpPr>
          <p:cNvPr id="6" name="Title 1"/>
          <p:cNvSpPr txBox="1">
            <a:spLocks/>
          </p:cNvSpPr>
          <p:nvPr/>
        </p:nvSpPr>
        <p:spPr>
          <a:xfrm>
            <a:off x="1458685" y="154399"/>
            <a:ext cx="9144000" cy="1582737"/>
          </a:xfrm>
          <a:prstGeom prst="rect">
            <a:avLst/>
          </a:prstGeom>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latin typeface="Tw Cen MT" panose="020B0602020104020603" pitchFamily="34" charset="0"/>
              </a:rPr>
              <a:t>A</a:t>
            </a:r>
            <a:r>
              <a:rPr lang="en-GB" sz="5400" dirty="0" smtClean="0">
                <a:latin typeface="Tw Cen MT" panose="020B0602020104020603" pitchFamily="34" charset="0"/>
              </a:rPr>
              <a:t>t the Heart of our Community</a:t>
            </a:r>
            <a:endParaRPr lang="en-GB" sz="5400" dirty="0">
              <a:latin typeface="Tw Cen MT" panose="020B0602020104020603" pitchFamily="34" charset="0"/>
            </a:endParaRPr>
          </a:p>
        </p:txBody>
      </p:sp>
    </p:spTree>
    <p:extLst>
      <p:ext uri="{BB962C8B-B14F-4D97-AF65-F5344CB8AC3E}">
        <p14:creationId xmlns:p14="http://schemas.microsoft.com/office/powerpoint/2010/main" val="84082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242" y="689156"/>
            <a:ext cx="5825758" cy="4351338"/>
          </a:xfrm>
          <a:effectLst>
            <a:glow rad="101600">
              <a:schemeClr val="accent4">
                <a:satMod val="175000"/>
                <a:alpha val="40000"/>
              </a:schemeClr>
            </a:glo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158" y="875212"/>
            <a:ext cx="4117522" cy="5490029"/>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0687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68301"/>
            <a:ext cx="10744200" cy="2070100"/>
          </a:xfrm>
          <a:ln w="76200">
            <a:solidFill>
              <a:srgbClr val="0070C0"/>
            </a:solidFill>
          </a:ln>
        </p:spPr>
        <p:txBody>
          <a:bodyPr>
            <a:noAutofit/>
          </a:bodyPr>
          <a:lstStyle/>
          <a:p>
            <a:pPr marL="0" indent="0" algn="ctr">
              <a:buNone/>
            </a:pPr>
            <a:r>
              <a:rPr lang="en-GB" sz="4800" dirty="0" smtClean="0">
                <a:latin typeface="Tw Cen MT" panose="020B0602020104020603" pitchFamily="34" charset="0"/>
              </a:rPr>
              <a:t>Opportunities for Learning Beyond the Classroom  </a:t>
            </a:r>
          </a:p>
          <a:p>
            <a:pPr marL="0" indent="0" algn="ctr">
              <a:buNone/>
            </a:pPr>
            <a:r>
              <a:rPr lang="en-GB" sz="4800" dirty="0" smtClean="0">
                <a:latin typeface="Tw Cen MT" panose="020B0602020104020603" pitchFamily="34" charset="0"/>
              </a:rPr>
              <a:t>and Educational Visits</a:t>
            </a:r>
            <a:endParaRPr lang="en-GB" sz="4800" dirty="0">
              <a:latin typeface="Tw Cen MT" panose="020B0602020104020603"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2" y="2947933"/>
            <a:ext cx="2256790" cy="3289844"/>
          </a:xfrm>
          <a:prstGeom prst="rect">
            <a:avLst/>
          </a:prstGeom>
          <a:noFill/>
          <a:ln w="57150">
            <a:solidFill>
              <a:srgbClr val="FFFF00"/>
            </a:solid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4980" y="2614441"/>
            <a:ext cx="3574041" cy="2042775"/>
          </a:xfrm>
          <a:prstGeom prst="rect">
            <a:avLst/>
          </a:prstGeom>
          <a:noFill/>
          <a:ln w="57150">
            <a:solidFill>
              <a:srgbClr val="FFFF00"/>
            </a:solidFill>
          </a:ln>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8054" t="5601" r="3335" b="974"/>
          <a:stretch/>
        </p:blipFill>
        <p:spPr bwMode="auto">
          <a:xfrm>
            <a:off x="9095659" y="2614441"/>
            <a:ext cx="3037840" cy="3653790"/>
          </a:xfrm>
          <a:prstGeom prst="rect">
            <a:avLst/>
          </a:prstGeom>
          <a:noFill/>
          <a:ln w="57150">
            <a:solidFill>
              <a:srgbClr val="FFFF00"/>
            </a:solidFill>
          </a:ln>
          <a:extLst>
            <a:ext uri="{53640926-AAD7-44D8-BBD7-CCE9431645EC}">
              <a14:shadowObscured xmlns:a14="http://schemas.microsoft.com/office/drawing/2010/main"/>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t="11806" b="24873"/>
          <a:stretch/>
        </p:blipFill>
        <p:spPr bwMode="auto">
          <a:xfrm>
            <a:off x="2686235" y="4833256"/>
            <a:ext cx="2552065" cy="1685925"/>
          </a:xfrm>
          <a:prstGeom prst="rect">
            <a:avLst/>
          </a:prstGeom>
          <a:noFill/>
          <a:ln w="57150">
            <a:solidFill>
              <a:srgbClr val="FFFF00"/>
            </a:solidFill>
          </a:ln>
          <a:extLst>
            <a:ext uri="{53640926-AAD7-44D8-BBD7-CCE9431645EC}">
              <a14:shadowObscured xmlns:a14="http://schemas.microsoft.com/office/drawing/2010/main"/>
            </a:ext>
          </a:extLst>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1700" y="4885085"/>
            <a:ext cx="2736253" cy="1798507"/>
          </a:xfrm>
          <a:prstGeom prst="rect">
            <a:avLst/>
          </a:prstGeom>
          <a:noFill/>
          <a:ln w="57150">
            <a:solidFill>
              <a:srgbClr val="FFFF00"/>
            </a:solidFill>
          </a:ln>
        </p:spPr>
      </p:pic>
      <p:pic>
        <p:nvPicPr>
          <p:cNvPr id="10" name="Picture 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1053" y="2601795"/>
            <a:ext cx="2085975" cy="2107250"/>
          </a:xfrm>
          <a:prstGeom prst="rect">
            <a:avLst/>
          </a:prstGeom>
          <a:noFill/>
          <a:ln w="57150">
            <a:solidFill>
              <a:srgbClr val="FFFF00"/>
            </a:solidFill>
          </a:ln>
        </p:spPr>
      </p:pic>
    </p:spTree>
    <p:extLst>
      <p:ext uri="{BB962C8B-B14F-4D97-AF65-F5344CB8AC3E}">
        <p14:creationId xmlns:p14="http://schemas.microsoft.com/office/powerpoint/2010/main" val="420280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3999" y="546285"/>
            <a:ext cx="9144000" cy="1582737"/>
          </a:xfrm>
          <a:prstGeom prst="rect">
            <a:avLst/>
          </a:prstGeom>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smtClean="0">
                <a:latin typeface="Tw Cen MT" panose="020B0602020104020603" pitchFamily="34" charset="0"/>
              </a:rPr>
              <a:t>Parent Partnerships</a:t>
            </a:r>
            <a:endParaRPr lang="en-GB" sz="5400" dirty="0">
              <a:latin typeface="Tw Cen MT" panose="020B0602020104020603"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7992" t="5664" r="15175" b="23483"/>
          <a:stretch/>
        </p:blipFill>
        <p:spPr>
          <a:xfrm>
            <a:off x="3833761" y="2519267"/>
            <a:ext cx="5215812" cy="4130166"/>
          </a:xfrm>
          <a:prstGeom prst="rect">
            <a:avLst/>
          </a:prstGeom>
          <a:ln w="57150">
            <a:solidFill>
              <a:srgbClr val="FFFF00"/>
            </a:solidFill>
          </a:ln>
          <a:effectLst>
            <a:glow rad="101600">
              <a:schemeClr val="accent2">
                <a:satMod val="175000"/>
                <a:alpha val="40000"/>
              </a:schemeClr>
            </a:glo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0" y="3064257"/>
            <a:ext cx="4053581" cy="3040186"/>
          </a:xfrm>
          <a:prstGeom prst="rect">
            <a:avLst/>
          </a:prstGeom>
          <a:ln w="57150">
            <a:solidFill>
              <a:srgbClr val="FFFF00"/>
            </a:solidFill>
          </a:ln>
          <a:effectLst>
            <a:glow rad="63500">
              <a:schemeClr val="accent5">
                <a:satMod val="175000"/>
                <a:alpha val="40000"/>
              </a:schemeClr>
            </a:glow>
          </a:effectLst>
        </p:spPr>
      </p:pic>
      <p:pic>
        <p:nvPicPr>
          <p:cNvPr id="7" name="Picture 6" descr="C:\Users\danielle\AppData\Local\Microsoft\Windows\INetCacheContent.Word\IMG_1477.jpg"/>
          <p:cNvPicPr/>
          <p:nvPr/>
        </p:nvPicPr>
        <p:blipFill rotWithShape="1">
          <a:blip r:embed="rId4" cstate="print">
            <a:extLst>
              <a:ext uri="{28A0092B-C50C-407E-A947-70E740481C1C}">
                <a14:useLocalDpi xmlns:a14="http://schemas.microsoft.com/office/drawing/2010/main" val="0"/>
              </a:ext>
            </a:extLst>
          </a:blip>
          <a:srcRect l="31700" t="26621" b="-248"/>
          <a:stretch/>
        </p:blipFill>
        <p:spPr bwMode="auto">
          <a:xfrm rot="10800000">
            <a:off x="8813164" y="3064257"/>
            <a:ext cx="2820035" cy="2414588"/>
          </a:xfrm>
          <a:prstGeom prst="rect">
            <a:avLst/>
          </a:prstGeom>
          <a:noFill/>
          <a:ln w="57150">
            <a:solidFill>
              <a:srgbClr val="FFFF00"/>
            </a:solidFill>
          </a:ln>
          <a:effectLst>
            <a:glow rad="101600">
              <a:schemeClr val="accent6">
                <a:satMod val="175000"/>
                <a:alpha val="4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02149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Tw Cen MT" panose="020B0602020104020603" pitchFamily="34" charset="0"/>
              </a:rPr>
              <a:t>The Early Years Foundation Stage </a:t>
            </a:r>
            <a:endParaRPr lang="en-GB" dirty="0">
              <a:latin typeface="Tw Cen MT" panose="020B0602020104020603" pitchFamily="34" charset="0"/>
            </a:endParaRPr>
          </a:p>
        </p:txBody>
      </p:sp>
      <p:sp>
        <p:nvSpPr>
          <p:cNvPr id="3" name="Content Placeholder 2"/>
          <p:cNvSpPr>
            <a:spLocks noGrp="1"/>
          </p:cNvSpPr>
          <p:nvPr>
            <p:ph idx="1"/>
          </p:nvPr>
        </p:nvSpPr>
        <p:spPr/>
        <p:txBody>
          <a:bodyPr>
            <a:normAutofit fontScale="77500" lnSpcReduction="20000"/>
          </a:bodyPr>
          <a:lstStyle/>
          <a:p>
            <a:r>
              <a:rPr lang="en-GB" dirty="0"/>
              <a:t>At Raglan Primary School, we offer </a:t>
            </a:r>
            <a:r>
              <a:rPr lang="en-GB" dirty="0" smtClean="0"/>
              <a:t>an EYFS  </a:t>
            </a:r>
            <a:r>
              <a:rPr lang="en-GB" dirty="0"/>
              <a:t>curriculum, which is broad and balanced and builds on the knowledge and understanding of all children whatever their starting points. </a:t>
            </a:r>
            <a:endParaRPr lang="en-GB" dirty="0" smtClean="0"/>
          </a:p>
          <a:p>
            <a:r>
              <a:rPr lang="en-GB" dirty="0" smtClean="0"/>
              <a:t>We </a:t>
            </a:r>
            <a:r>
              <a:rPr lang="en-GB" dirty="0"/>
              <a:t>have created a bespoke curriculum that reflects what we would like a ‘Raglan child’ to learn, know and remember by the time they leave the Early Years Foundation Stage. </a:t>
            </a:r>
            <a:endParaRPr lang="en-GB" dirty="0" smtClean="0"/>
          </a:p>
          <a:p>
            <a:r>
              <a:rPr lang="en-GB" dirty="0" smtClean="0"/>
              <a:t>Learning </a:t>
            </a:r>
            <a:r>
              <a:rPr lang="en-GB" dirty="0"/>
              <a:t>in the EYFS, takes place through a balance of child-initiated play and adult learning. We offer a curriculum that is child-centred and immerses the children into their learning through exciting topics that motivate and engage the children. </a:t>
            </a:r>
            <a:endParaRPr lang="en-GB" dirty="0" smtClean="0"/>
          </a:p>
          <a:p>
            <a:r>
              <a:rPr lang="en-GB" dirty="0" smtClean="0"/>
              <a:t>We </a:t>
            </a:r>
            <a:r>
              <a:rPr lang="en-GB" dirty="0"/>
              <a:t>take the time to get to know children’s interests to support their learning. We ensure children are taught reading, writing and maths in well-planned structured activities.</a:t>
            </a:r>
          </a:p>
          <a:p>
            <a:r>
              <a:rPr lang="en-GB" dirty="0"/>
              <a:t>The children follow a structured phonics </a:t>
            </a:r>
            <a:r>
              <a:rPr lang="en-GB" dirty="0" smtClean="0"/>
              <a:t>and early reading programme </a:t>
            </a:r>
            <a:r>
              <a:rPr lang="en-GB" dirty="0"/>
              <a:t>which builds on from what they have learned in nursery.  They have a reading book at their appropriate phonic level which is changed weekly.  Structured language interventions are in place to ensure that all children make progress</a:t>
            </a:r>
            <a:r>
              <a:rPr lang="en-GB" dirty="0" smtClean="0"/>
              <a:t>.</a:t>
            </a:r>
          </a:p>
          <a:p>
            <a:r>
              <a:rPr lang="en-GB" dirty="0" smtClean="0"/>
              <a:t>Development of language is a key priority for us at Raglan. </a:t>
            </a:r>
            <a:endParaRPr lang="en-GB" dirty="0"/>
          </a:p>
          <a:p>
            <a:endParaRPr lang="en-GB" dirty="0">
              <a:latin typeface="Tw Cen MT" panose="020B0602020104020603" pitchFamily="34" charset="0"/>
            </a:endParaRPr>
          </a:p>
        </p:txBody>
      </p:sp>
      <p:sp>
        <p:nvSpPr>
          <p:cNvPr id="4" name="Rectangle 3"/>
          <p:cNvSpPr/>
          <p:nvPr/>
        </p:nvSpPr>
        <p:spPr>
          <a:xfrm>
            <a:off x="471340" y="365125"/>
            <a:ext cx="11434714" cy="624306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3442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Tw Cen MT" panose="020B0602020104020603" pitchFamily="34" charset="0"/>
              </a:rPr>
              <a:t>The Early Years Foundation Stage and Learning Beyond! </a:t>
            </a:r>
            <a:endParaRPr lang="en-GB" dirty="0">
              <a:latin typeface="Tw Cen MT" panose="020B0602020104020603" pitchFamily="34" charset="0"/>
            </a:endParaRPr>
          </a:p>
        </p:txBody>
      </p:sp>
      <p:sp>
        <p:nvSpPr>
          <p:cNvPr id="3" name="Content Placeholder 2"/>
          <p:cNvSpPr>
            <a:spLocks noGrp="1"/>
          </p:cNvSpPr>
          <p:nvPr>
            <p:ph idx="1"/>
          </p:nvPr>
        </p:nvSpPr>
        <p:spPr/>
        <p:txBody>
          <a:bodyPr>
            <a:normAutofit/>
          </a:bodyPr>
          <a:lstStyle/>
          <a:p>
            <a:pPr marL="0" indent="0">
              <a:buNone/>
            </a:pPr>
            <a:r>
              <a:rPr lang="en-GB" sz="1800" dirty="0" smtClean="0"/>
              <a:t>Our Curriculum is progressive, and we build upon children’s knowledge day by day, week by week, month by month and year by year!  This is done so that children can know more, do more and remember more!  </a:t>
            </a:r>
          </a:p>
          <a:p>
            <a:pPr marL="0" indent="0">
              <a:buNone/>
            </a:pPr>
            <a:endParaRPr lang="en-GB" sz="1800" b="1" i="1" dirty="0"/>
          </a:p>
          <a:p>
            <a:pPr marL="0" indent="0">
              <a:buNone/>
            </a:pPr>
            <a:endParaRPr lang="en-GB" sz="1800" b="1" i="1" dirty="0" smtClean="0"/>
          </a:p>
          <a:p>
            <a:pPr marL="0" indent="0">
              <a:buNone/>
            </a:pPr>
            <a:r>
              <a:rPr lang="en-GB" sz="1800" b="1" i="1" dirty="0" smtClean="0"/>
              <a:t>Ofsted July 2023, “Children </a:t>
            </a:r>
            <a:r>
              <a:rPr lang="en-GB" sz="1800" b="1" i="1" dirty="0"/>
              <a:t>are well prepared by the early years curriculum to be successful in their later learning in Year 1 and beyond. This includes making sure that children obtain the foundations they need in their physical development, as well as in early reading and mathematics</a:t>
            </a:r>
            <a:r>
              <a:rPr lang="en-GB" sz="1800" b="1" i="1" dirty="0" smtClean="0"/>
              <a:t>.”</a:t>
            </a:r>
          </a:p>
          <a:p>
            <a:pPr marL="0" indent="0">
              <a:buNone/>
            </a:pPr>
            <a:endParaRPr lang="en-GB" sz="1800" b="1" i="1" dirty="0">
              <a:latin typeface="Tw Cen MT" panose="020B0602020104020603" pitchFamily="34" charset="0"/>
            </a:endParaRPr>
          </a:p>
          <a:p>
            <a:pPr marL="0" indent="0">
              <a:buNone/>
            </a:pPr>
            <a:endParaRPr lang="en-GB" sz="1800" b="1" i="1" dirty="0" smtClean="0">
              <a:latin typeface="Tw Cen MT" panose="020B0602020104020603" pitchFamily="34" charset="0"/>
            </a:endParaRPr>
          </a:p>
          <a:p>
            <a:pPr marL="0" indent="0">
              <a:buNone/>
            </a:pPr>
            <a:r>
              <a:rPr lang="en-GB" sz="1800" b="1" i="1" dirty="0" smtClean="0"/>
              <a:t>Ofsted July 2023, “The </a:t>
            </a:r>
            <a:r>
              <a:rPr lang="en-GB" sz="1800" b="1" i="1" dirty="0"/>
              <a:t>curriculum is carefully planned to build on pupils’ prior knowledge and experiences, from Nursery all the way to Year 6. Leaders are thorough in their work to secure further improvements in what pupils learn</a:t>
            </a:r>
            <a:r>
              <a:rPr lang="en-GB" sz="1800" b="1" i="1" dirty="0" smtClean="0"/>
              <a:t>.”</a:t>
            </a:r>
            <a:endParaRPr lang="en-GB" sz="1800" b="1" i="1" dirty="0">
              <a:latin typeface="Tw Cen MT" panose="020B0602020104020603" pitchFamily="34" charset="0"/>
            </a:endParaRPr>
          </a:p>
        </p:txBody>
      </p:sp>
      <p:sp>
        <p:nvSpPr>
          <p:cNvPr id="4" name="Rectangle 3"/>
          <p:cNvSpPr/>
          <p:nvPr/>
        </p:nvSpPr>
        <p:spPr>
          <a:xfrm>
            <a:off x="471340" y="365125"/>
            <a:ext cx="11434714" cy="624306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1317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Tw Cen MT" panose="020B0602020104020603" pitchFamily="34" charset="0"/>
              </a:rPr>
              <a:t>SEND at Raglan </a:t>
            </a:r>
            <a:endParaRPr lang="en-GB" dirty="0">
              <a:latin typeface="Tw Cen MT" panose="020B0602020104020603" pitchFamily="34"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GB" sz="1800" dirty="0" smtClean="0"/>
              <a:t>Our school has a rigorous </a:t>
            </a:r>
            <a:r>
              <a:rPr lang="en-GB" sz="1800" dirty="0"/>
              <a:t>approach to supporting pupils with SEND. </a:t>
            </a:r>
            <a:endParaRPr lang="en-GB" sz="1800" dirty="0" smtClean="0"/>
          </a:p>
          <a:p>
            <a:pPr marL="0" indent="0">
              <a:buNone/>
            </a:pPr>
            <a:endParaRPr lang="en-GB" sz="1800" dirty="0"/>
          </a:p>
          <a:p>
            <a:pPr marL="0" indent="0">
              <a:buNone/>
            </a:pPr>
            <a:r>
              <a:rPr lang="en-GB" sz="1800" dirty="0" smtClean="0"/>
              <a:t>We </a:t>
            </a:r>
            <a:r>
              <a:rPr lang="en-GB" sz="1800" dirty="0"/>
              <a:t>make sure that needs are quickly identified and that appropriate plans are put in place. </a:t>
            </a:r>
            <a:endParaRPr lang="en-GB" sz="1800" dirty="0" smtClean="0"/>
          </a:p>
          <a:p>
            <a:pPr marL="0" indent="0">
              <a:buNone/>
            </a:pPr>
            <a:endParaRPr lang="en-GB" sz="1800" dirty="0"/>
          </a:p>
          <a:p>
            <a:pPr marL="0" indent="0">
              <a:buNone/>
            </a:pPr>
            <a:r>
              <a:rPr lang="en-GB" sz="1800" dirty="0" smtClean="0"/>
              <a:t>Teachers regularly adapt </a:t>
            </a:r>
            <a:r>
              <a:rPr lang="en-GB" sz="1800" dirty="0"/>
              <a:t>to make sure that pupils’ </a:t>
            </a:r>
            <a:r>
              <a:rPr lang="en-GB" sz="1800" dirty="0" smtClean="0"/>
              <a:t>are able to access learning. </a:t>
            </a:r>
          </a:p>
          <a:p>
            <a:pPr marL="0" indent="0">
              <a:buNone/>
            </a:pPr>
            <a:endParaRPr lang="en-GB" sz="1800" dirty="0"/>
          </a:p>
          <a:p>
            <a:pPr marL="0" indent="0">
              <a:buNone/>
            </a:pPr>
            <a:r>
              <a:rPr lang="en-GB" sz="1800" dirty="0" smtClean="0"/>
              <a:t>Our SEND Leader provides </a:t>
            </a:r>
            <a:r>
              <a:rPr lang="en-GB" sz="1800" dirty="0"/>
              <a:t>appropriate training to </a:t>
            </a:r>
            <a:r>
              <a:rPr lang="en-GB" sz="1800" dirty="0" smtClean="0"/>
              <a:t>all staff so they can support </a:t>
            </a:r>
            <a:r>
              <a:rPr lang="en-GB" sz="1800" dirty="0"/>
              <a:t>pupils with SEND, including those who attend </a:t>
            </a:r>
            <a:r>
              <a:rPr lang="en-GB" sz="1800" dirty="0" smtClean="0"/>
              <a:t>our Language Provision. </a:t>
            </a:r>
          </a:p>
          <a:p>
            <a:pPr marL="0" indent="0">
              <a:buNone/>
            </a:pPr>
            <a:endParaRPr lang="en-GB" sz="1800" dirty="0"/>
          </a:p>
          <a:p>
            <a:pPr marL="0" indent="0">
              <a:buNone/>
            </a:pPr>
            <a:r>
              <a:rPr lang="en-GB" sz="1800" dirty="0" smtClean="0"/>
              <a:t>Alongside </a:t>
            </a:r>
            <a:r>
              <a:rPr lang="en-GB" sz="1800" dirty="0"/>
              <a:t>learning an appropriately demanding curriculum, pupils who attend </a:t>
            </a:r>
            <a:r>
              <a:rPr lang="en-GB" sz="1800" dirty="0" smtClean="0"/>
              <a:t>the Language Provision </a:t>
            </a:r>
            <a:r>
              <a:rPr lang="en-GB" sz="1800" dirty="0"/>
              <a:t>receive a range of therapeutic support tailored to their needs. </a:t>
            </a:r>
            <a:endParaRPr lang="en-GB" sz="1800" dirty="0" smtClean="0"/>
          </a:p>
          <a:p>
            <a:pPr marL="0" indent="0">
              <a:buNone/>
            </a:pPr>
            <a:endParaRPr lang="en-GB" sz="1800" dirty="0"/>
          </a:p>
          <a:p>
            <a:pPr marL="0" indent="0">
              <a:buNone/>
            </a:pPr>
            <a:r>
              <a:rPr lang="en-GB" sz="1800" b="1" i="1" dirty="0" smtClean="0"/>
              <a:t>Ofsted July 2023, “Children with SEND access </a:t>
            </a:r>
            <a:r>
              <a:rPr lang="en-GB" sz="1800" b="1" i="1" dirty="0"/>
              <a:t>all of the same opportunities as others, including joining in with clubs and taking on leadership roles</a:t>
            </a:r>
            <a:r>
              <a:rPr lang="en-GB" sz="1800" b="1" i="1" dirty="0" smtClean="0"/>
              <a:t>.”   </a:t>
            </a:r>
            <a:endParaRPr lang="en-GB" sz="1800" b="1" i="1" dirty="0">
              <a:latin typeface="Tw Cen MT" panose="020B0602020104020603" pitchFamily="34" charset="0"/>
            </a:endParaRPr>
          </a:p>
        </p:txBody>
      </p:sp>
      <p:sp>
        <p:nvSpPr>
          <p:cNvPr id="4" name="Rectangle 3"/>
          <p:cNvSpPr/>
          <p:nvPr/>
        </p:nvSpPr>
        <p:spPr>
          <a:xfrm>
            <a:off x="471340" y="365125"/>
            <a:ext cx="11434714" cy="624306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943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sz="4800" dirty="0" smtClean="0">
                <a:latin typeface="Tw Cen MT" panose="020B0602020104020603" pitchFamily="34" charset="0"/>
              </a:rPr>
              <a:t>Our Raglan </a:t>
            </a:r>
            <a:r>
              <a:rPr lang="en-GB" sz="4800" dirty="0" smtClean="0">
                <a:latin typeface="Tw Cen MT" panose="020B0602020104020603" pitchFamily="34" charset="0"/>
              </a:rPr>
              <a:t>Leadership Team  </a:t>
            </a:r>
            <a:endParaRPr lang="en-GB" sz="4800" dirty="0">
              <a:latin typeface="Tw Cen MT" panose="020B0602020104020603" pitchFamily="34" charset="0"/>
            </a:endParaRPr>
          </a:p>
        </p:txBody>
      </p:sp>
      <p:sp>
        <p:nvSpPr>
          <p:cNvPr id="5" name="Content Placeholder 4"/>
          <p:cNvSpPr>
            <a:spLocks noGrp="1"/>
          </p:cNvSpPr>
          <p:nvPr>
            <p:ph idx="1"/>
          </p:nvPr>
        </p:nvSpPr>
        <p:spPr/>
        <p:txBody>
          <a:bodyPr/>
          <a:lstStyle/>
          <a:p>
            <a:pPr marL="0" indent="0">
              <a:buNone/>
            </a:pPr>
            <a:endParaRPr lang="en-GB" dirty="0" smtClean="0">
              <a:latin typeface="Tw Cen MT" panose="020B0602020104020603" pitchFamily="34" charset="0"/>
            </a:endParaRPr>
          </a:p>
          <a:p>
            <a:pPr marL="0" indent="0">
              <a:buNone/>
            </a:pPr>
            <a:r>
              <a:rPr lang="en-GB" dirty="0" smtClean="0">
                <a:solidFill>
                  <a:srgbClr val="0070C0"/>
                </a:solidFill>
                <a:latin typeface="Tw Cen MT" panose="020B0602020104020603" pitchFamily="34" charset="0"/>
              </a:rPr>
              <a:t>Head Teacher</a:t>
            </a:r>
            <a:r>
              <a:rPr lang="en-GB" dirty="0" smtClean="0">
                <a:latin typeface="Tw Cen MT" panose="020B0602020104020603" pitchFamily="34" charset="0"/>
              </a:rPr>
              <a:t>			Matt De Freitas </a:t>
            </a:r>
          </a:p>
          <a:p>
            <a:pPr marL="0" indent="0">
              <a:buNone/>
            </a:pPr>
            <a:r>
              <a:rPr lang="en-GB" dirty="0" smtClean="0">
                <a:solidFill>
                  <a:srgbClr val="0070C0"/>
                </a:solidFill>
                <a:latin typeface="Tw Cen MT" panose="020B0602020104020603" pitchFamily="34" charset="0"/>
              </a:rPr>
              <a:t>Deputy Head Teacher </a:t>
            </a:r>
            <a:r>
              <a:rPr lang="en-GB" dirty="0" smtClean="0">
                <a:latin typeface="Tw Cen MT" panose="020B0602020104020603" pitchFamily="34" charset="0"/>
              </a:rPr>
              <a:t>		Danielle Mead </a:t>
            </a:r>
            <a:r>
              <a:rPr lang="en-GB" dirty="0" smtClean="0">
                <a:latin typeface="Tw Cen MT" panose="020B0602020104020603" pitchFamily="34" charset="0"/>
              </a:rPr>
              <a:t>(Currently on Maternity Leave) </a:t>
            </a:r>
          </a:p>
          <a:p>
            <a:pPr marL="0" indent="0">
              <a:buNone/>
            </a:pPr>
            <a:r>
              <a:rPr lang="en-GB" dirty="0" smtClean="0">
                <a:solidFill>
                  <a:schemeClr val="accent1">
                    <a:lumMod val="75000"/>
                  </a:schemeClr>
                </a:solidFill>
                <a:latin typeface="Tw Cen MT" panose="020B0602020104020603" pitchFamily="34" charset="0"/>
              </a:rPr>
              <a:t>Acting Deputy Head Teachers</a:t>
            </a:r>
            <a:r>
              <a:rPr lang="en-GB" dirty="0" smtClean="0">
                <a:latin typeface="Tw Cen MT" panose="020B0602020104020603" pitchFamily="34" charset="0"/>
              </a:rPr>
              <a:t>	Emily Ingrey / Martin Hunter  </a:t>
            </a:r>
            <a:endParaRPr lang="en-GB" dirty="0" smtClean="0">
              <a:latin typeface="Tw Cen MT" panose="020B0602020104020603" pitchFamily="34" charset="0"/>
            </a:endParaRPr>
          </a:p>
          <a:p>
            <a:pPr marL="0" indent="0">
              <a:buNone/>
            </a:pPr>
            <a:r>
              <a:rPr lang="en-GB" dirty="0" smtClean="0">
                <a:solidFill>
                  <a:srgbClr val="0070C0"/>
                </a:solidFill>
                <a:latin typeface="Tw Cen MT" panose="020B0602020104020603" pitchFamily="34" charset="0"/>
              </a:rPr>
              <a:t>Inclusion </a:t>
            </a:r>
            <a:r>
              <a:rPr lang="en-GB" dirty="0" smtClean="0">
                <a:solidFill>
                  <a:srgbClr val="0070C0"/>
                </a:solidFill>
                <a:latin typeface="Tw Cen MT" panose="020B0602020104020603" pitchFamily="34" charset="0"/>
              </a:rPr>
              <a:t>Leader (SEND / ARPS) </a:t>
            </a:r>
            <a:r>
              <a:rPr lang="en-GB" dirty="0" smtClean="0">
                <a:latin typeface="Tw Cen MT" panose="020B0602020104020603" pitchFamily="34" charset="0"/>
              </a:rPr>
              <a:t>	</a:t>
            </a:r>
            <a:r>
              <a:rPr lang="en-GB" dirty="0" smtClean="0">
                <a:latin typeface="Tw Cen MT" panose="020B0602020104020603" pitchFamily="34" charset="0"/>
              </a:rPr>
              <a:t>Martin </a:t>
            </a:r>
            <a:r>
              <a:rPr lang="en-GB" dirty="0" smtClean="0">
                <a:latin typeface="Tw Cen MT" panose="020B0602020104020603" pitchFamily="34" charset="0"/>
              </a:rPr>
              <a:t>Hunter </a:t>
            </a:r>
          </a:p>
          <a:p>
            <a:pPr marL="0" indent="0">
              <a:buNone/>
            </a:pPr>
            <a:r>
              <a:rPr lang="en-GB" dirty="0" smtClean="0">
                <a:solidFill>
                  <a:srgbClr val="0070C0"/>
                </a:solidFill>
                <a:latin typeface="Tw Cen MT" panose="020B0602020104020603" pitchFamily="34" charset="0"/>
              </a:rPr>
              <a:t>Family Liaison </a:t>
            </a:r>
            <a:r>
              <a:rPr lang="en-GB" dirty="0" smtClean="0">
                <a:latin typeface="Tw Cen MT" panose="020B0602020104020603" pitchFamily="34" charset="0"/>
              </a:rPr>
              <a:t>			Sam Collins </a:t>
            </a:r>
            <a:endParaRPr lang="en-GB" dirty="0">
              <a:latin typeface="Tw Cen MT" panose="020B0602020104020603" pitchFamily="34" charset="0"/>
            </a:endParaRPr>
          </a:p>
          <a:p>
            <a:pPr marL="0" indent="0">
              <a:buNone/>
            </a:pPr>
            <a:endParaRPr lang="en-GB" dirty="0"/>
          </a:p>
        </p:txBody>
      </p:sp>
      <p:sp>
        <p:nvSpPr>
          <p:cNvPr id="2" name="Rectangle 1"/>
          <p:cNvSpPr/>
          <p:nvPr/>
        </p:nvSpPr>
        <p:spPr>
          <a:xfrm>
            <a:off x="438539" y="365125"/>
            <a:ext cx="11402008" cy="617563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719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61706" y="2403366"/>
            <a:ext cx="9144000" cy="1582737"/>
          </a:xfrm>
          <a:prstGeom prst="rect">
            <a:avLst/>
          </a:prstGeom>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smtClean="0">
                <a:latin typeface="Tw Cen MT" panose="020B0602020104020603" pitchFamily="34" charset="0"/>
              </a:rPr>
              <a:t>Our Year 6 Team Captains </a:t>
            </a:r>
            <a:endParaRPr lang="en-GB" sz="5400" dirty="0">
              <a:latin typeface="Tw Cen MT" panose="020B0602020104020603" pitchFamily="34" charset="0"/>
            </a:endParaRPr>
          </a:p>
        </p:txBody>
      </p:sp>
    </p:spTree>
    <p:extLst>
      <p:ext uri="{BB962C8B-B14F-4D97-AF65-F5344CB8AC3E}">
        <p14:creationId xmlns:p14="http://schemas.microsoft.com/office/powerpoint/2010/main" val="3906463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Tw Cen MT" panose="020B0602020104020603" pitchFamily="34" charset="0"/>
              </a:rPr>
              <a:t>The Application Process </a:t>
            </a:r>
            <a:endParaRPr lang="en-GB" dirty="0">
              <a:latin typeface="Tw Cen MT" panose="020B0602020104020603" pitchFamily="34" charset="0"/>
            </a:endParaRPr>
          </a:p>
        </p:txBody>
      </p:sp>
      <p:sp>
        <p:nvSpPr>
          <p:cNvPr id="3" name="Content Placeholder 2"/>
          <p:cNvSpPr>
            <a:spLocks noGrp="1"/>
          </p:cNvSpPr>
          <p:nvPr>
            <p:ph idx="1"/>
          </p:nvPr>
        </p:nvSpPr>
        <p:spPr/>
        <p:txBody>
          <a:bodyPr/>
          <a:lstStyle/>
          <a:p>
            <a:r>
              <a:rPr lang="en-GB" dirty="0" smtClean="0">
                <a:latin typeface="Tw Cen MT" panose="020B0602020104020603" pitchFamily="34" charset="0"/>
              </a:rPr>
              <a:t>If you want our school place us down as number 1 choice.</a:t>
            </a:r>
          </a:p>
          <a:p>
            <a:pPr marL="0" indent="0">
              <a:buNone/>
            </a:pPr>
            <a:endParaRPr lang="en-GB" dirty="0" smtClean="0">
              <a:latin typeface="Tw Cen MT" panose="020B0602020104020603" pitchFamily="34" charset="0"/>
            </a:endParaRPr>
          </a:p>
          <a:p>
            <a:r>
              <a:rPr lang="en-GB" dirty="0" smtClean="0">
                <a:latin typeface="Tw Cen MT" panose="020B0602020104020603" pitchFamily="34" charset="0"/>
              </a:rPr>
              <a:t> Do not assume that you will not get a place because the catchment is small. </a:t>
            </a:r>
            <a:endParaRPr lang="en-GB" dirty="0">
              <a:latin typeface="Tw Cen MT" panose="020B0602020104020603" pitchFamily="34" charset="0"/>
            </a:endParaRPr>
          </a:p>
          <a:p>
            <a:pPr marL="0" indent="0">
              <a:buNone/>
            </a:pPr>
            <a:endParaRPr lang="en-GB" dirty="0" smtClean="0">
              <a:latin typeface="Tw Cen MT" panose="020B0602020104020603" pitchFamily="34" charset="0"/>
            </a:endParaRPr>
          </a:p>
          <a:p>
            <a:r>
              <a:rPr lang="en-GB" dirty="0" smtClean="0">
                <a:latin typeface="Tw Cen MT" panose="020B0602020104020603" pitchFamily="34" charset="0"/>
              </a:rPr>
              <a:t> Be sure that you apply through Bromley Admissions and meet the deadlines for this. </a:t>
            </a:r>
            <a:endParaRPr lang="en-GB" dirty="0">
              <a:latin typeface="Tw Cen MT" panose="020B0602020104020603" pitchFamily="34" charset="0"/>
            </a:endParaRPr>
          </a:p>
        </p:txBody>
      </p:sp>
      <p:sp>
        <p:nvSpPr>
          <p:cNvPr id="4" name="Rectangle 3"/>
          <p:cNvSpPr/>
          <p:nvPr/>
        </p:nvSpPr>
        <p:spPr>
          <a:xfrm>
            <a:off x="471340" y="365125"/>
            <a:ext cx="11434714" cy="624306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9711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latin typeface="Tw Cen MT" panose="020B0602020104020603" pitchFamily="34" charset="0"/>
              </a:rPr>
              <a:t>Children and Community  </a:t>
            </a:r>
            <a:endParaRPr lang="en-GB" sz="4800" dirty="0">
              <a:latin typeface="Tw Cen MT" panose="020B0602020104020603" pitchFamily="34" charset="0"/>
            </a:endParaRPr>
          </a:p>
        </p:txBody>
      </p:sp>
      <p:sp>
        <p:nvSpPr>
          <p:cNvPr id="3" name="Content Placeholder 2"/>
          <p:cNvSpPr>
            <a:spLocks noGrp="1"/>
          </p:cNvSpPr>
          <p:nvPr>
            <p:ph idx="1"/>
          </p:nvPr>
        </p:nvSpPr>
        <p:spPr>
          <a:xfrm>
            <a:off x="838200" y="2024743"/>
            <a:ext cx="10515600" cy="4525346"/>
          </a:xfrm>
        </p:spPr>
        <p:txBody>
          <a:bodyPr>
            <a:normAutofit fontScale="40000" lnSpcReduction="20000"/>
          </a:bodyPr>
          <a:lstStyle/>
          <a:p>
            <a:pPr marL="0" indent="0">
              <a:buNone/>
            </a:pPr>
            <a:r>
              <a:rPr lang="en-GB" sz="5000" dirty="0" smtClean="0">
                <a:latin typeface="Tw Cen MT" panose="020B0602020104020603" pitchFamily="34" charset="0"/>
              </a:rPr>
              <a:t>Our school develops </a:t>
            </a:r>
            <a:r>
              <a:rPr lang="en-GB" sz="5000" dirty="0">
                <a:latin typeface="Tw Cen MT" panose="020B0602020104020603" pitchFamily="34" charset="0"/>
              </a:rPr>
              <a:t>the ‘</a:t>
            </a:r>
            <a:r>
              <a:rPr lang="en-GB" sz="5000" b="1" dirty="0">
                <a:latin typeface="Tw Cen MT" panose="020B0602020104020603" pitchFamily="34" charset="0"/>
              </a:rPr>
              <a:t>whole child</a:t>
            </a:r>
            <a:r>
              <a:rPr lang="en-GB" sz="5000" dirty="0">
                <a:latin typeface="Tw Cen MT" panose="020B0602020104020603" pitchFamily="34" charset="0"/>
              </a:rPr>
              <a:t>’ as individuals, so that they are ready and resilient to take on the next phases of their learning and </a:t>
            </a:r>
            <a:r>
              <a:rPr lang="en-GB" sz="5000" dirty="0" smtClean="0">
                <a:latin typeface="Tw Cen MT" panose="020B0602020104020603" pitchFamily="34" charset="0"/>
              </a:rPr>
              <a:t>life</a:t>
            </a:r>
            <a:r>
              <a:rPr lang="en-GB" sz="5000" dirty="0" smtClean="0">
                <a:latin typeface="Tw Cen MT" panose="020B0602020104020603" pitchFamily="34" charset="0"/>
              </a:rPr>
              <a:t>.  </a:t>
            </a:r>
          </a:p>
          <a:p>
            <a:pPr marL="0" indent="0">
              <a:buNone/>
            </a:pPr>
            <a:r>
              <a:rPr lang="en-GB" sz="5000" dirty="0">
                <a:latin typeface="Tw Cen MT" panose="020B0602020104020603" pitchFamily="34" charset="0"/>
              </a:rPr>
              <a:t> </a:t>
            </a:r>
            <a:endParaRPr lang="en-GB" sz="5000" dirty="0" smtClean="0">
              <a:latin typeface="Tw Cen MT" panose="020B0602020104020603" pitchFamily="34" charset="0"/>
            </a:endParaRPr>
          </a:p>
          <a:p>
            <a:pPr marL="0" indent="0">
              <a:buNone/>
            </a:pPr>
            <a:r>
              <a:rPr lang="en-GB" sz="5000" dirty="0" smtClean="0">
                <a:latin typeface="Tw Cen MT" panose="020B0602020104020603" pitchFamily="34" charset="0"/>
              </a:rPr>
              <a:t>Our children feel </a:t>
            </a:r>
            <a:r>
              <a:rPr lang="en-GB" sz="5000" dirty="0">
                <a:latin typeface="Tw Cen MT" panose="020B0602020104020603" pitchFamily="34" charset="0"/>
              </a:rPr>
              <a:t>a sense pride and belonging </a:t>
            </a:r>
            <a:r>
              <a:rPr lang="en-GB" sz="5000" dirty="0" smtClean="0">
                <a:latin typeface="Tw Cen MT" panose="020B0602020104020603" pitchFamily="34" charset="0"/>
              </a:rPr>
              <a:t>to</a:t>
            </a:r>
            <a:r>
              <a:rPr lang="en-GB" sz="5000" dirty="0" smtClean="0">
                <a:latin typeface="Tw Cen MT" panose="020B0602020104020603" pitchFamily="34" charset="0"/>
              </a:rPr>
              <a:t> </a:t>
            </a:r>
            <a:r>
              <a:rPr lang="en-GB" sz="5000" dirty="0">
                <a:latin typeface="Tw Cen MT" panose="020B0602020104020603" pitchFamily="34" charset="0"/>
              </a:rPr>
              <a:t>our school community</a:t>
            </a:r>
            <a:r>
              <a:rPr lang="en-GB" sz="5000" dirty="0" smtClean="0">
                <a:latin typeface="Tw Cen MT" panose="020B0602020104020603" pitchFamily="34" charset="0"/>
              </a:rPr>
              <a:t>.  </a:t>
            </a:r>
            <a:r>
              <a:rPr lang="en-GB" sz="5000" dirty="0">
                <a:latin typeface="Tw Cen MT" panose="020B0602020104020603" pitchFamily="34" charset="0"/>
              </a:rPr>
              <a:t>O</a:t>
            </a:r>
            <a:r>
              <a:rPr lang="en-GB" sz="5000" dirty="0" smtClean="0">
                <a:latin typeface="Tw Cen MT" panose="020B0602020104020603" pitchFamily="34" charset="0"/>
              </a:rPr>
              <a:t>ur children make positive contributions to our school, local, national and international community.  </a:t>
            </a:r>
            <a:endParaRPr lang="en-GB" sz="5000" dirty="0" smtClean="0">
              <a:latin typeface="Tw Cen MT" panose="020B0602020104020603" pitchFamily="34" charset="0"/>
            </a:endParaRPr>
          </a:p>
          <a:p>
            <a:pPr marL="0" indent="0">
              <a:buNone/>
            </a:pPr>
            <a:endParaRPr lang="en-GB" sz="5000" dirty="0" smtClean="0">
              <a:latin typeface="Tw Cen MT" panose="020B0602020104020603" pitchFamily="34" charset="0"/>
            </a:endParaRPr>
          </a:p>
          <a:p>
            <a:pPr marL="0" indent="0">
              <a:buNone/>
            </a:pPr>
            <a:r>
              <a:rPr lang="en-GB" sz="5000" dirty="0" smtClean="0">
                <a:latin typeface="Tw Cen MT" panose="020B0602020104020603" pitchFamily="34" charset="0"/>
              </a:rPr>
              <a:t>Everyone </a:t>
            </a:r>
            <a:r>
              <a:rPr lang="en-GB" sz="5000" dirty="0">
                <a:latin typeface="Tw Cen MT" panose="020B0602020104020603" pitchFamily="34" charset="0"/>
              </a:rPr>
              <a:t>has equal access to our </a:t>
            </a:r>
            <a:r>
              <a:rPr lang="en-GB" sz="5000" dirty="0" smtClean="0">
                <a:latin typeface="Tw Cen MT" panose="020B0602020104020603" pitchFamily="34" charset="0"/>
              </a:rPr>
              <a:t>curriculum.</a:t>
            </a:r>
            <a:endParaRPr lang="en-GB" sz="5000" dirty="0">
              <a:latin typeface="Tw Cen MT" panose="020B0602020104020603" pitchFamily="34" charset="0"/>
            </a:endParaRPr>
          </a:p>
          <a:p>
            <a:pPr marL="0" indent="0">
              <a:buNone/>
            </a:pPr>
            <a:endParaRPr lang="en-GB" sz="5000" dirty="0" smtClean="0">
              <a:latin typeface="Tw Cen MT" panose="020B0602020104020603" pitchFamily="34" charset="0"/>
            </a:endParaRPr>
          </a:p>
          <a:p>
            <a:pPr marL="0" indent="0">
              <a:buNone/>
            </a:pPr>
            <a:r>
              <a:rPr lang="en-GB" sz="5000" dirty="0" smtClean="0">
                <a:latin typeface="Tw Cen MT" panose="020B0602020104020603" pitchFamily="34" charset="0"/>
              </a:rPr>
              <a:t>At </a:t>
            </a:r>
            <a:r>
              <a:rPr lang="en-GB" sz="5000" dirty="0">
                <a:latin typeface="Tw Cen MT" panose="020B0602020104020603" pitchFamily="34" charset="0"/>
              </a:rPr>
              <a:t>our school, learning is for </a:t>
            </a:r>
            <a:r>
              <a:rPr lang="en-GB" sz="5000" dirty="0" smtClean="0">
                <a:latin typeface="Tw Cen MT" panose="020B0602020104020603" pitchFamily="34" charset="0"/>
              </a:rPr>
              <a:t>everyone in our community!</a:t>
            </a:r>
            <a:r>
              <a:rPr lang="en-GB" sz="5000" dirty="0">
                <a:latin typeface="Tw Cen MT" panose="020B0602020104020603" pitchFamily="34" charset="0"/>
              </a:rPr>
              <a:t> </a:t>
            </a:r>
            <a:endParaRPr lang="en-GB" sz="5000" dirty="0" smtClean="0">
              <a:latin typeface="Tw Cen MT" panose="020B0602020104020603" pitchFamily="34" charset="0"/>
            </a:endParaRPr>
          </a:p>
          <a:p>
            <a:pPr marL="0" indent="0">
              <a:buNone/>
            </a:pPr>
            <a:endParaRPr lang="en-GB" sz="5000" b="1" i="1" dirty="0" smtClean="0">
              <a:latin typeface="Tw Cen MT" panose="020B0602020104020603" pitchFamily="34" charset="0"/>
            </a:endParaRPr>
          </a:p>
          <a:p>
            <a:pPr marL="0" indent="0">
              <a:buNone/>
            </a:pPr>
            <a:r>
              <a:rPr lang="en-GB" sz="5000" b="1" i="1" dirty="0" smtClean="0"/>
              <a:t>Ofsted </a:t>
            </a:r>
            <a:r>
              <a:rPr lang="en-GB" sz="5000" b="1" i="1" dirty="0"/>
              <a:t>July 2023, “Leaders have thought carefully about how to support pupils’ development beyond the academic curriculum. Older pupils proudly take on leadership roles and are positive role models for younger members of the school. Pupils do their utmost to demonstrate the Raglan values of being kind, ready, safe, resilient, confident and independent.” </a:t>
            </a:r>
            <a:endParaRPr lang="en-GB" sz="5000" b="1" i="1" dirty="0">
              <a:latin typeface="Tw Cen MT" panose="020B0602020104020603" pitchFamily="34" charset="0"/>
            </a:endParaRPr>
          </a:p>
          <a:p>
            <a:pPr marL="0" indent="0">
              <a:buNone/>
            </a:pPr>
            <a:r>
              <a:rPr lang="en-GB" dirty="0" smtClean="0">
                <a:latin typeface="Tw Cen MT" panose="020B0602020104020603" pitchFamily="34" charset="0"/>
              </a:rPr>
              <a:t> </a:t>
            </a:r>
          </a:p>
          <a:p>
            <a:pPr marL="0" indent="0">
              <a:buNone/>
            </a:pPr>
            <a:endParaRPr lang="en-GB" dirty="0">
              <a:latin typeface="Tw Cen MT" panose="020B0602020104020603" pitchFamily="34" charset="0"/>
            </a:endParaRPr>
          </a:p>
          <a:p>
            <a:pPr marL="0" indent="0">
              <a:buNone/>
            </a:pPr>
            <a:endParaRPr lang="en-GB" dirty="0">
              <a:latin typeface="Tw Cen MT" panose="020B0602020104020603" pitchFamily="34" charset="0"/>
            </a:endParaRPr>
          </a:p>
          <a:p>
            <a:pPr marL="0" indent="0">
              <a:buNone/>
            </a:pPr>
            <a:endParaRPr lang="en-GB" dirty="0"/>
          </a:p>
          <a:p>
            <a:endParaRPr lang="en-GB" dirty="0"/>
          </a:p>
        </p:txBody>
      </p:sp>
      <p:sp>
        <p:nvSpPr>
          <p:cNvPr id="5" name="Rectangle 4"/>
          <p:cNvSpPr/>
          <p:nvPr/>
        </p:nvSpPr>
        <p:spPr>
          <a:xfrm>
            <a:off x="251926" y="186612"/>
            <a:ext cx="11691257" cy="636347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7255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4318" y="139959"/>
            <a:ext cx="10299959" cy="5262979"/>
          </a:xfrm>
          <a:prstGeom prst="rect">
            <a:avLst/>
          </a:prstGeom>
          <a:noFill/>
          <a:ln w="76200">
            <a:solidFill>
              <a:srgbClr val="0070C0"/>
            </a:solidFill>
          </a:ln>
        </p:spPr>
        <p:txBody>
          <a:bodyPr wrap="square" rtlCol="0">
            <a:spAutoFit/>
          </a:bodyPr>
          <a:lstStyle/>
          <a:p>
            <a:pPr algn="ctr"/>
            <a:endParaRPr lang="en-GB" sz="2400" dirty="0" smtClean="0">
              <a:latin typeface="Comic Sans MS" panose="030F0702030302020204" pitchFamily="66" charset="0"/>
            </a:endParaRPr>
          </a:p>
          <a:p>
            <a:pPr algn="ctr"/>
            <a:r>
              <a:rPr lang="en-GB" sz="4800" dirty="0" smtClean="0">
                <a:latin typeface="Tw Cen MT" panose="020B0602020104020603" pitchFamily="34" charset="0"/>
              </a:rPr>
              <a:t>Our </a:t>
            </a:r>
            <a:r>
              <a:rPr lang="en-GB" sz="4800" dirty="0" smtClean="0">
                <a:latin typeface="Tw Cen MT" panose="020B0602020104020603" pitchFamily="34" charset="0"/>
              </a:rPr>
              <a:t>Child and Community Vision</a:t>
            </a:r>
            <a:endParaRPr lang="en-GB" sz="4800" dirty="0">
              <a:latin typeface="Tw Cen MT" panose="020B0602020104020603" pitchFamily="34" charset="0"/>
            </a:endParaRPr>
          </a:p>
          <a:p>
            <a:pPr algn="ctr"/>
            <a:endParaRPr lang="en-GB" sz="2400" dirty="0" smtClean="0">
              <a:latin typeface="Tw Cen MT" panose="020B0602020104020603" pitchFamily="34" charset="0"/>
            </a:endParaRPr>
          </a:p>
          <a:p>
            <a:pPr algn="ctr"/>
            <a:r>
              <a:rPr lang="en-GB" sz="2400" dirty="0" smtClean="0">
                <a:latin typeface="Tw Cen MT" panose="020B0602020104020603" pitchFamily="34" charset="0"/>
              </a:rPr>
              <a:t>We are a forward </a:t>
            </a:r>
            <a:r>
              <a:rPr lang="en-GB" sz="2400" dirty="0">
                <a:latin typeface="Tw Cen MT" panose="020B0602020104020603" pitchFamily="34" charset="0"/>
              </a:rPr>
              <a:t>thinking learning community </a:t>
            </a:r>
            <a:r>
              <a:rPr lang="en-GB" sz="2400" dirty="0" smtClean="0">
                <a:latin typeface="Tw Cen MT" panose="020B0602020104020603" pitchFamily="34" charset="0"/>
              </a:rPr>
              <a:t>where</a:t>
            </a:r>
          </a:p>
          <a:p>
            <a:pPr algn="ctr"/>
            <a:r>
              <a:rPr lang="en-GB" sz="2400" dirty="0" smtClean="0">
                <a:latin typeface="Tw Cen MT" panose="020B0602020104020603" pitchFamily="34" charset="0"/>
              </a:rPr>
              <a:t> </a:t>
            </a:r>
            <a:r>
              <a:rPr lang="en-GB" sz="2400" dirty="0">
                <a:latin typeface="Tw Cen MT" panose="020B0602020104020603" pitchFamily="34" charset="0"/>
              </a:rPr>
              <a:t>everyone </a:t>
            </a:r>
            <a:r>
              <a:rPr lang="en-GB" sz="2400" dirty="0" smtClean="0">
                <a:latin typeface="Tw Cen MT" panose="020B0602020104020603" pitchFamily="34" charset="0"/>
              </a:rPr>
              <a:t>makes </a:t>
            </a:r>
            <a:r>
              <a:rPr lang="en-GB" sz="2400" dirty="0" smtClean="0">
                <a:latin typeface="Tw Cen MT" panose="020B0602020104020603" pitchFamily="34" charset="0"/>
              </a:rPr>
              <a:t>strong progress, feels </a:t>
            </a:r>
            <a:r>
              <a:rPr lang="en-GB" sz="2400" dirty="0">
                <a:latin typeface="Tw Cen MT" panose="020B0602020104020603" pitchFamily="34" charset="0"/>
              </a:rPr>
              <a:t>safe</a:t>
            </a:r>
            <a:r>
              <a:rPr lang="en-GB" sz="2400" dirty="0" smtClean="0">
                <a:latin typeface="Tw Cen MT" panose="020B0602020104020603" pitchFamily="34" charset="0"/>
              </a:rPr>
              <a:t>,</a:t>
            </a:r>
          </a:p>
          <a:p>
            <a:pPr algn="ctr"/>
            <a:r>
              <a:rPr lang="en-GB" sz="2400" dirty="0" smtClean="0">
                <a:latin typeface="Tw Cen MT" panose="020B0602020104020603" pitchFamily="34" charset="0"/>
              </a:rPr>
              <a:t> </a:t>
            </a:r>
            <a:r>
              <a:rPr lang="en-GB" sz="2400" dirty="0">
                <a:latin typeface="Tw Cen MT" panose="020B0602020104020603" pitchFamily="34" charset="0"/>
              </a:rPr>
              <a:t>included and valued. </a:t>
            </a:r>
            <a:r>
              <a:rPr lang="en-GB" sz="2400" dirty="0" smtClean="0">
                <a:latin typeface="Tw Cen MT" panose="020B0602020104020603" pitchFamily="34" charset="0"/>
              </a:rPr>
              <a:t>It </a:t>
            </a:r>
            <a:r>
              <a:rPr lang="en-GB" sz="2400" dirty="0">
                <a:latin typeface="Tw Cen MT" panose="020B0602020104020603" pitchFamily="34" charset="0"/>
              </a:rPr>
              <a:t>is a </a:t>
            </a:r>
            <a:r>
              <a:rPr lang="en-GB" sz="2400" dirty="0" smtClean="0">
                <a:latin typeface="Tw Cen MT" panose="020B0602020104020603" pitchFamily="34" charset="0"/>
              </a:rPr>
              <a:t>place where </a:t>
            </a:r>
            <a:r>
              <a:rPr lang="en-GB" sz="2400" dirty="0">
                <a:latin typeface="Tw Cen MT" panose="020B0602020104020603" pitchFamily="34" charset="0"/>
              </a:rPr>
              <a:t>staff, </a:t>
            </a:r>
            <a:r>
              <a:rPr lang="en-GB" sz="2400" dirty="0" smtClean="0">
                <a:latin typeface="Tw Cen MT" panose="020B0602020104020603" pitchFamily="34" charset="0"/>
              </a:rPr>
              <a:t>governors</a:t>
            </a:r>
          </a:p>
          <a:p>
            <a:pPr algn="ctr"/>
            <a:r>
              <a:rPr lang="en-GB" sz="2400" dirty="0" smtClean="0">
                <a:latin typeface="Tw Cen MT" panose="020B0602020104020603" pitchFamily="34" charset="0"/>
              </a:rPr>
              <a:t> </a:t>
            </a:r>
            <a:r>
              <a:rPr lang="en-GB" sz="2400" dirty="0">
                <a:latin typeface="Tw Cen MT" panose="020B0602020104020603" pitchFamily="34" charset="0"/>
              </a:rPr>
              <a:t>and parents work collaboratively to provide </a:t>
            </a:r>
            <a:r>
              <a:rPr lang="en-GB" sz="2400" dirty="0" smtClean="0">
                <a:latin typeface="Tw Cen MT" panose="020B0602020104020603" pitchFamily="34" charset="0"/>
              </a:rPr>
              <a:t>a</a:t>
            </a:r>
          </a:p>
          <a:p>
            <a:pPr algn="ctr"/>
            <a:r>
              <a:rPr lang="en-GB" sz="2400" dirty="0" smtClean="0">
                <a:latin typeface="Tw Cen MT" panose="020B0602020104020603" pitchFamily="34" charset="0"/>
              </a:rPr>
              <a:t> </a:t>
            </a:r>
            <a:r>
              <a:rPr lang="en-GB" sz="2400" dirty="0">
                <a:latin typeface="Tw Cen MT" panose="020B0602020104020603" pitchFamily="34" charset="0"/>
              </a:rPr>
              <a:t>creative, aspirational and inspiring learning adventure. </a:t>
            </a:r>
          </a:p>
          <a:p>
            <a:pPr algn="ctr"/>
            <a:r>
              <a:rPr lang="en-GB" sz="2400" dirty="0">
                <a:latin typeface="Tw Cen MT" panose="020B0602020104020603" pitchFamily="34" charset="0"/>
              </a:rPr>
              <a:t> Our children love to learn, welcome challenge and are not </a:t>
            </a:r>
            <a:endParaRPr lang="en-GB" sz="2400" dirty="0" smtClean="0">
              <a:latin typeface="Tw Cen MT" panose="020B0602020104020603" pitchFamily="34" charset="0"/>
            </a:endParaRPr>
          </a:p>
          <a:p>
            <a:pPr algn="ctr"/>
            <a:r>
              <a:rPr lang="en-GB" sz="2400" dirty="0" smtClean="0">
                <a:latin typeface="Tw Cen MT" panose="020B0602020104020603" pitchFamily="34" charset="0"/>
              </a:rPr>
              <a:t>afraid to </a:t>
            </a:r>
            <a:r>
              <a:rPr lang="en-GB" sz="2400" dirty="0">
                <a:latin typeface="Tw Cen MT" panose="020B0602020104020603" pitchFamily="34" charset="0"/>
              </a:rPr>
              <a:t>make mistakes. They are confident, </a:t>
            </a:r>
            <a:r>
              <a:rPr lang="en-GB" sz="2400" dirty="0" smtClean="0">
                <a:latin typeface="Tw Cen MT" panose="020B0602020104020603" pitchFamily="34" charset="0"/>
              </a:rPr>
              <a:t>curious</a:t>
            </a:r>
          </a:p>
          <a:p>
            <a:pPr algn="ctr"/>
            <a:r>
              <a:rPr lang="en-GB" sz="2400" dirty="0" smtClean="0">
                <a:latin typeface="Tw Cen MT" panose="020B0602020104020603" pitchFamily="34" charset="0"/>
              </a:rPr>
              <a:t> </a:t>
            </a:r>
            <a:r>
              <a:rPr lang="en-GB" sz="2400" dirty="0">
                <a:latin typeface="Tw Cen MT" panose="020B0602020104020603" pitchFamily="34" charset="0"/>
              </a:rPr>
              <a:t>and </a:t>
            </a:r>
            <a:r>
              <a:rPr lang="en-GB" sz="2400" dirty="0" smtClean="0">
                <a:latin typeface="Tw Cen MT" panose="020B0602020104020603" pitchFamily="34" charset="0"/>
              </a:rPr>
              <a:t>questioning and </a:t>
            </a:r>
            <a:r>
              <a:rPr lang="en-GB" sz="2400" dirty="0">
                <a:latin typeface="Tw Cen MT" panose="020B0602020104020603" pitchFamily="34" charset="0"/>
              </a:rPr>
              <a:t>will become active and informed </a:t>
            </a:r>
            <a:endParaRPr lang="en-GB" sz="2400" dirty="0" smtClean="0">
              <a:latin typeface="Tw Cen MT" panose="020B0602020104020603" pitchFamily="34" charset="0"/>
            </a:endParaRPr>
          </a:p>
          <a:p>
            <a:pPr algn="ctr"/>
            <a:r>
              <a:rPr lang="en-GB" sz="2400" dirty="0" smtClean="0">
                <a:latin typeface="Tw Cen MT" panose="020B0602020104020603" pitchFamily="34" charset="0"/>
              </a:rPr>
              <a:t>global </a:t>
            </a:r>
            <a:r>
              <a:rPr lang="en-GB" sz="2400" dirty="0">
                <a:latin typeface="Tw Cen MT" panose="020B0602020104020603" pitchFamily="34" charset="0"/>
              </a:rPr>
              <a:t>citizens able </a:t>
            </a:r>
            <a:r>
              <a:rPr lang="en-GB" sz="2400" dirty="0" smtClean="0">
                <a:latin typeface="Tw Cen MT" panose="020B0602020104020603" pitchFamily="34" charset="0"/>
              </a:rPr>
              <a:t>to succeed </a:t>
            </a:r>
            <a:r>
              <a:rPr lang="en-GB" sz="2400" dirty="0">
                <a:latin typeface="Tw Cen MT" panose="020B0602020104020603" pitchFamily="34" charset="0"/>
              </a:rPr>
              <a:t>in a complex, changing </a:t>
            </a:r>
            <a:r>
              <a:rPr lang="en-GB" sz="2400" dirty="0" smtClean="0">
                <a:latin typeface="Tw Cen MT" panose="020B0602020104020603" pitchFamily="34" charset="0"/>
              </a:rPr>
              <a:t>world.</a:t>
            </a:r>
          </a:p>
          <a:p>
            <a:pPr algn="ctr"/>
            <a:endParaRPr lang="en-GB" sz="2400" dirty="0">
              <a:latin typeface="Comic Sans MS" panose="030F0702030302020204" pitchFamily="66" charset="0"/>
            </a:endParaRPr>
          </a:p>
        </p:txBody>
      </p:sp>
    </p:spTree>
    <p:extLst>
      <p:ext uri="{BB962C8B-B14F-4D97-AF65-F5344CB8AC3E}">
        <p14:creationId xmlns:p14="http://schemas.microsoft.com/office/powerpoint/2010/main" val="425748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t>Raglan’s Character </a:t>
            </a:r>
            <a:r>
              <a:rPr lang="en-GB" sz="4800" dirty="0" smtClean="0"/>
              <a:t>Virtues</a:t>
            </a:r>
            <a:endParaRPr lang="en-GB" sz="4800" dirty="0">
              <a:latin typeface="Tw Cen MT" panose="020B0602020104020603" pitchFamily="34" charset="0"/>
            </a:endParaRPr>
          </a:p>
        </p:txBody>
      </p:sp>
      <p:sp>
        <p:nvSpPr>
          <p:cNvPr id="3" name="Content Placeholder 2"/>
          <p:cNvSpPr>
            <a:spLocks noGrp="1"/>
          </p:cNvSpPr>
          <p:nvPr>
            <p:ph idx="1"/>
          </p:nvPr>
        </p:nvSpPr>
        <p:spPr>
          <a:xfrm>
            <a:off x="1132892" y="1471062"/>
            <a:ext cx="10515600" cy="4351338"/>
          </a:xfrm>
        </p:spPr>
        <p:txBody>
          <a:bodyPr>
            <a:normAutofit fontScale="85000" lnSpcReduction="20000"/>
          </a:bodyPr>
          <a:lstStyle/>
          <a:p>
            <a:pPr marL="0" indent="0">
              <a:buNone/>
            </a:pPr>
            <a:endParaRPr lang="en-GB" dirty="0"/>
          </a:p>
          <a:p>
            <a:r>
              <a:rPr lang="en-GB" dirty="0" smtClean="0"/>
              <a:t>KIND </a:t>
            </a:r>
          </a:p>
          <a:p>
            <a:r>
              <a:rPr lang="en-GB" dirty="0" smtClean="0"/>
              <a:t>READY</a:t>
            </a:r>
          </a:p>
          <a:p>
            <a:r>
              <a:rPr lang="en-GB" dirty="0" smtClean="0"/>
              <a:t>SAFE</a:t>
            </a:r>
          </a:p>
          <a:p>
            <a:r>
              <a:rPr lang="en-GB" dirty="0" smtClean="0"/>
              <a:t>RESILIENT</a:t>
            </a:r>
          </a:p>
          <a:p>
            <a:r>
              <a:rPr lang="en-GB" dirty="0" smtClean="0"/>
              <a:t>CONFIDENT</a:t>
            </a:r>
          </a:p>
          <a:p>
            <a:r>
              <a:rPr lang="en-GB" dirty="0" smtClean="0"/>
              <a:t>INDPENDENT</a:t>
            </a:r>
          </a:p>
          <a:p>
            <a:endParaRPr lang="en-GB" dirty="0"/>
          </a:p>
          <a:p>
            <a:pPr marL="0" indent="0">
              <a:buNone/>
            </a:pPr>
            <a:r>
              <a:rPr lang="en-GB" b="1" i="1" dirty="0" smtClean="0"/>
              <a:t>Ofsted July2023, “Leaders </a:t>
            </a:r>
            <a:r>
              <a:rPr lang="en-GB" b="1" i="1" dirty="0"/>
              <a:t>focus on developing the character of pupils. They make sure pupils have many opportunities to lead. These include the house captains who do termly learning reports, lead assemblies, present to parents and carers, and manage the house points system</a:t>
            </a:r>
            <a:r>
              <a:rPr lang="en-GB" b="1" i="1" dirty="0" smtClean="0"/>
              <a:t>.”</a:t>
            </a:r>
          </a:p>
          <a:p>
            <a:endParaRPr lang="en-GB" dirty="0"/>
          </a:p>
          <a:p>
            <a:pPr marL="0" indent="0">
              <a:buNone/>
            </a:pPr>
            <a:endParaRPr lang="en-GB" dirty="0"/>
          </a:p>
        </p:txBody>
      </p:sp>
      <p:sp>
        <p:nvSpPr>
          <p:cNvPr id="5" name="Rectangle 4"/>
          <p:cNvSpPr/>
          <p:nvPr/>
        </p:nvSpPr>
        <p:spPr>
          <a:xfrm>
            <a:off x="251926" y="186612"/>
            <a:ext cx="11691257" cy="636347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85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5176" y="429260"/>
            <a:ext cx="9144000" cy="1163822"/>
          </a:xfrm>
          <a:prstGeom prst="rect">
            <a:avLst/>
          </a:prstGeom>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smtClean="0">
                <a:latin typeface="Tw Cen MT" panose="020B0602020104020603" pitchFamily="34" charset="0"/>
              </a:rPr>
              <a:t>Achievement at Raglan</a:t>
            </a:r>
            <a:endParaRPr lang="en-GB" sz="5400" dirty="0">
              <a:latin typeface="Tw Cen MT" panose="020B0602020104020603" pitchFamily="34" charset="0"/>
            </a:endParaRPr>
          </a:p>
        </p:txBody>
      </p:sp>
      <p:sp>
        <p:nvSpPr>
          <p:cNvPr id="3" name="Content Placeholder 2"/>
          <p:cNvSpPr>
            <a:spLocks noGrp="1"/>
          </p:cNvSpPr>
          <p:nvPr>
            <p:ph idx="1"/>
          </p:nvPr>
        </p:nvSpPr>
        <p:spPr>
          <a:xfrm>
            <a:off x="459376" y="1737416"/>
            <a:ext cx="10515600" cy="4351338"/>
          </a:xfrm>
        </p:spPr>
        <p:txBody>
          <a:bodyPr>
            <a:normAutofit fontScale="92500" lnSpcReduction="20000"/>
          </a:bodyPr>
          <a:lstStyle/>
          <a:p>
            <a:r>
              <a:rPr lang="en-GB" dirty="0" smtClean="0">
                <a:latin typeface="Tw Cen MT" panose="020B0602020104020603" pitchFamily="34" charset="0"/>
              </a:rPr>
              <a:t>Historically </a:t>
            </a:r>
            <a:r>
              <a:rPr lang="en-GB" dirty="0" smtClean="0">
                <a:latin typeface="Tw Cen MT" panose="020B0602020104020603" pitchFamily="34" charset="0"/>
              </a:rPr>
              <a:t>Pre-pandemic; children </a:t>
            </a:r>
            <a:r>
              <a:rPr lang="en-GB" dirty="0" smtClean="0">
                <a:latin typeface="Tw Cen MT" panose="020B0602020104020603" pitchFamily="34" charset="0"/>
              </a:rPr>
              <a:t>at Raglan achieve very well.</a:t>
            </a:r>
            <a:endParaRPr lang="en-GB" dirty="0">
              <a:latin typeface="Tw Cen MT" panose="020B0602020104020603" pitchFamily="34" charset="0"/>
            </a:endParaRPr>
          </a:p>
          <a:p>
            <a:endParaRPr lang="en-GB" dirty="0" smtClean="0"/>
          </a:p>
          <a:p>
            <a:r>
              <a:rPr lang="en-GB" dirty="0" smtClean="0"/>
              <a:t>In 2023 EYFS, Year 1 Phonics, KS1 and KS2 the school performed in line with, or above national averages in all areas in terms of standards. </a:t>
            </a:r>
          </a:p>
          <a:p>
            <a:endParaRPr lang="en-GB" dirty="0"/>
          </a:p>
          <a:p>
            <a:r>
              <a:rPr lang="en-GB" dirty="0" smtClean="0"/>
              <a:t>In 2023 in terms of progress children performed in line with national benchmarks for progress. </a:t>
            </a:r>
          </a:p>
          <a:p>
            <a:endParaRPr lang="en-GB" dirty="0"/>
          </a:p>
          <a:p>
            <a:r>
              <a:rPr lang="en-GB" dirty="0" smtClean="0"/>
              <a:t>Our children achieve very well and make strong progress. </a:t>
            </a:r>
          </a:p>
          <a:p>
            <a:pPr marL="0" indent="0">
              <a:buNone/>
            </a:pPr>
            <a:endParaRPr lang="en-GB" dirty="0" smtClean="0"/>
          </a:p>
          <a:p>
            <a:r>
              <a:rPr lang="en-GB" dirty="0" smtClean="0"/>
              <a:t>We </a:t>
            </a:r>
            <a:r>
              <a:rPr lang="en-GB" b="1" u="sng" dirty="0" smtClean="0"/>
              <a:t>do not narrow </a:t>
            </a:r>
            <a:r>
              <a:rPr lang="en-GB" dirty="0" smtClean="0"/>
              <a:t>our curriculum to teach towards national tests! </a:t>
            </a:r>
            <a:endParaRPr lang="en-GB" dirty="0"/>
          </a:p>
        </p:txBody>
      </p:sp>
    </p:spTree>
    <p:extLst>
      <p:ext uri="{BB962C8B-B14F-4D97-AF65-F5344CB8AC3E}">
        <p14:creationId xmlns:p14="http://schemas.microsoft.com/office/powerpoint/2010/main" val="3716314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300" y="1054359"/>
            <a:ext cx="11417300" cy="2939143"/>
          </a:xfrm>
          <a:ln w="76200">
            <a:solidFill>
              <a:srgbClr val="0070C0"/>
            </a:solidFill>
          </a:ln>
        </p:spPr>
        <p:txBody>
          <a:bodyPr>
            <a:normAutofit/>
          </a:bodyPr>
          <a:lstStyle/>
          <a:p>
            <a:r>
              <a:rPr lang="en-GB" sz="5300" dirty="0" smtClean="0">
                <a:latin typeface="Tw Cen MT" panose="020B0602020104020603" pitchFamily="34" charset="0"/>
              </a:rPr>
              <a:t>Your Child’s Raglan Learning </a:t>
            </a:r>
            <a:r>
              <a:rPr lang="en-GB" sz="5300" dirty="0" smtClean="0">
                <a:latin typeface="Tw Cen MT" panose="020B0602020104020603" pitchFamily="34" charset="0"/>
              </a:rPr>
              <a:t>Journey</a:t>
            </a:r>
            <a:br>
              <a:rPr lang="en-GB" sz="5300" dirty="0" smtClean="0">
                <a:latin typeface="Tw Cen MT" panose="020B0602020104020603" pitchFamily="34" charset="0"/>
              </a:rPr>
            </a:br>
            <a:r>
              <a:rPr lang="en-GB" sz="2700" dirty="0">
                <a:latin typeface="Comic Sans MS" panose="030F0702030302020204" pitchFamily="66" charset="0"/>
              </a:rPr>
              <a:t/>
            </a:r>
            <a:br>
              <a:rPr lang="en-GB" sz="2700" dirty="0">
                <a:latin typeface="Comic Sans MS" panose="030F0702030302020204" pitchFamily="66" charset="0"/>
              </a:rPr>
            </a:br>
            <a:r>
              <a:rPr lang="en-GB" i="1" dirty="0">
                <a:latin typeface="Tw Cen MT" panose="020B0602020104020603" pitchFamily="34" charset="0"/>
              </a:rPr>
              <a:t/>
            </a:r>
            <a:br>
              <a:rPr lang="en-GB" i="1" dirty="0">
                <a:latin typeface="Tw Cen MT" panose="020B0602020104020603" pitchFamily="34" charset="0"/>
              </a:rPr>
            </a:br>
            <a:r>
              <a:rPr lang="en-GB" sz="2800" b="1" i="1" dirty="0">
                <a:latin typeface="Tw Cen MT" panose="020B0602020104020603" pitchFamily="34" charset="0"/>
              </a:rPr>
              <a:t>Ofsted July 2023, “Leaders understand the importance of having an ambitious and rigorous curriculum.”</a:t>
            </a:r>
            <a:endParaRPr lang="en-GB" sz="2700" i="1" dirty="0">
              <a:latin typeface="Comic Sans MS" panose="030F0702030302020204" pitchFamily="66"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7080" b="20437"/>
          <a:stretch/>
        </p:blipFill>
        <p:spPr>
          <a:xfrm>
            <a:off x="3946525" y="4775200"/>
            <a:ext cx="4260850" cy="1488110"/>
          </a:xfrm>
          <a:prstGeom prst="rect">
            <a:avLst/>
          </a:prstGeom>
        </p:spPr>
      </p:pic>
    </p:spTree>
    <p:extLst>
      <p:ext uri="{BB962C8B-B14F-4D97-AF65-F5344CB8AC3E}">
        <p14:creationId xmlns:p14="http://schemas.microsoft.com/office/powerpoint/2010/main" val="512284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latin typeface="Tw Cen MT" panose="020B0602020104020603" pitchFamily="34" charset="0"/>
              </a:rPr>
              <a:t>Our Curriculum </a:t>
            </a:r>
            <a:endParaRPr lang="en-GB" sz="4800" dirty="0">
              <a:latin typeface="Tw Cen MT" panose="020B0602020104020603" pitchFamily="34" charset="0"/>
            </a:endParaRPr>
          </a:p>
        </p:txBody>
      </p:sp>
      <p:sp>
        <p:nvSpPr>
          <p:cNvPr id="3" name="Content Placeholder 2"/>
          <p:cNvSpPr>
            <a:spLocks noGrp="1"/>
          </p:cNvSpPr>
          <p:nvPr>
            <p:ph idx="1"/>
          </p:nvPr>
        </p:nvSpPr>
        <p:spPr>
          <a:xfrm>
            <a:off x="1132892" y="1471062"/>
            <a:ext cx="10515600" cy="4351338"/>
          </a:xfrm>
        </p:spPr>
        <p:txBody>
          <a:bodyPr>
            <a:normAutofit/>
          </a:bodyPr>
          <a:lstStyle/>
          <a:p>
            <a:pPr marL="0" indent="0">
              <a:buNone/>
            </a:pPr>
            <a:r>
              <a:rPr lang="en-GB" dirty="0" smtClean="0"/>
              <a:t>Our </a:t>
            </a:r>
            <a:r>
              <a:rPr lang="en-GB" dirty="0"/>
              <a:t>curriculum is ambitious and has been designed to raise aspirations and fire children’s curiosity; create a sense of personal pride in achievement; provide a purpose for learning and ultimately to help every child discover their strengths and interests. </a:t>
            </a:r>
            <a:endParaRPr lang="en-GB" dirty="0" smtClean="0"/>
          </a:p>
          <a:p>
            <a:pPr marL="0" indent="0">
              <a:buNone/>
            </a:pPr>
            <a:endParaRPr lang="en-GB" dirty="0"/>
          </a:p>
          <a:p>
            <a:pPr marL="0" indent="0">
              <a:buNone/>
            </a:pPr>
            <a:endParaRPr lang="en-GB" dirty="0" smtClean="0"/>
          </a:p>
          <a:p>
            <a:pPr marL="0" indent="0">
              <a:buNone/>
            </a:pPr>
            <a:r>
              <a:rPr lang="en-GB" dirty="0" smtClean="0"/>
              <a:t>Our </a:t>
            </a:r>
            <a:r>
              <a:rPr lang="en-GB" dirty="0"/>
              <a:t>curriculum ‘drivers’ underpin the direction and development of all areas of school life and ensure our curriculum is enriched and personalised in order to meet the needs, interests and ambitions of our children and their families.</a:t>
            </a:r>
            <a:endParaRPr lang="en-GB" dirty="0"/>
          </a:p>
          <a:p>
            <a:pPr marL="0" indent="0">
              <a:buNone/>
            </a:pPr>
            <a:endParaRPr lang="en-GB" dirty="0"/>
          </a:p>
        </p:txBody>
      </p:sp>
      <p:sp>
        <p:nvSpPr>
          <p:cNvPr id="5" name="Rectangle 4"/>
          <p:cNvSpPr/>
          <p:nvPr/>
        </p:nvSpPr>
        <p:spPr>
          <a:xfrm>
            <a:off x="251926" y="186612"/>
            <a:ext cx="11691257" cy="636347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8426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latin typeface="Tw Cen MT" panose="020B0602020104020603" pitchFamily="34" charset="0"/>
              </a:rPr>
              <a:t>Our Curriculum Drivers</a:t>
            </a:r>
            <a:endParaRPr lang="en-GB" sz="4800" dirty="0">
              <a:latin typeface="Tw Cen MT" panose="020B0602020104020603" pitchFamily="34" charset="0"/>
            </a:endParaRPr>
          </a:p>
        </p:txBody>
      </p:sp>
      <p:sp>
        <p:nvSpPr>
          <p:cNvPr id="3" name="Content Placeholder 2"/>
          <p:cNvSpPr>
            <a:spLocks noGrp="1"/>
          </p:cNvSpPr>
          <p:nvPr>
            <p:ph idx="1"/>
          </p:nvPr>
        </p:nvSpPr>
        <p:spPr>
          <a:xfrm>
            <a:off x="1132892" y="1443071"/>
            <a:ext cx="10515600" cy="4351338"/>
          </a:xfrm>
        </p:spPr>
        <p:txBody>
          <a:bodyPr>
            <a:normAutofit/>
          </a:bodyPr>
          <a:lstStyle/>
          <a:p>
            <a:pPr marL="0" indent="0" algn="ctr">
              <a:buNone/>
            </a:pPr>
            <a:endParaRPr lang="en-GB" dirty="0" smtClean="0"/>
          </a:p>
          <a:p>
            <a:pPr marL="0" indent="0" algn="ctr">
              <a:buNone/>
            </a:pPr>
            <a:r>
              <a:rPr lang="en-GB" dirty="0" smtClean="0"/>
              <a:t>Initiative </a:t>
            </a:r>
            <a:r>
              <a:rPr lang="en-GB" dirty="0"/>
              <a:t>– Get Up and Do it</a:t>
            </a:r>
            <a:r>
              <a:rPr lang="en-GB" dirty="0" smtClean="0"/>
              <a:t>!</a:t>
            </a:r>
          </a:p>
          <a:p>
            <a:pPr marL="0" indent="0" algn="ctr">
              <a:buNone/>
            </a:pPr>
            <a:endParaRPr lang="en-GB" dirty="0"/>
          </a:p>
          <a:p>
            <a:pPr marL="0" indent="0" algn="ctr">
              <a:buNone/>
            </a:pPr>
            <a:r>
              <a:rPr lang="en-GB" dirty="0"/>
              <a:t>Environment – Making a Difference</a:t>
            </a:r>
            <a:r>
              <a:rPr lang="en-GB" dirty="0" smtClean="0"/>
              <a:t>!</a:t>
            </a:r>
          </a:p>
          <a:p>
            <a:pPr marL="0" indent="0" algn="ctr">
              <a:buNone/>
            </a:pPr>
            <a:endParaRPr lang="en-GB" dirty="0"/>
          </a:p>
          <a:p>
            <a:pPr marL="0" indent="0" algn="ctr">
              <a:buNone/>
            </a:pPr>
            <a:r>
              <a:rPr lang="en-GB" dirty="0"/>
              <a:t>Community and Diversity – Belonging! </a:t>
            </a:r>
            <a:endParaRPr lang="en-GB" dirty="0" smtClean="0"/>
          </a:p>
          <a:p>
            <a:pPr marL="0" indent="0" algn="ctr">
              <a:buNone/>
            </a:pPr>
            <a:endParaRPr lang="en-GB" dirty="0"/>
          </a:p>
          <a:p>
            <a:pPr marL="0" indent="0" algn="ctr">
              <a:buNone/>
            </a:pPr>
            <a:r>
              <a:rPr lang="en-GB" dirty="0"/>
              <a:t>Communication -  Finding Your Voice! </a:t>
            </a:r>
          </a:p>
          <a:p>
            <a:pPr marL="0" indent="0" algn="ctr">
              <a:buNone/>
            </a:pPr>
            <a:endParaRPr lang="en-GB" dirty="0"/>
          </a:p>
        </p:txBody>
      </p:sp>
      <p:sp>
        <p:nvSpPr>
          <p:cNvPr id="5" name="Rectangle 4"/>
          <p:cNvSpPr/>
          <p:nvPr/>
        </p:nvSpPr>
        <p:spPr>
          <a:xfrm>
            <a:off x="251926" y="186612"/>
            <a:ext cx="11691257" cy="636347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0562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11857</TotalTime>
  <Words>1144</Words>
  <Application>Microsoft Office PowerPoint</Application>
  <PresentationFormat>Widescreen</PresentationFormat>
  <Paragraphs>113</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Comic Sans MS</vt:lpstr>
      <vt:lpstr>Tw Cen MT</vt:lpstr>
      <vt:lpstr>Office Theme</vt:lpstr>
      <vt:lpstr>PowerPoint Presentation</vt:lpstr>
      <vt:lpstr>Our Raglan Leadership Team  </vt:lpstr>
      <vt:lpstr>Children and Community  </vt:lpstr>
      <vt:lpstr>PowerPoint Presentation</vt:lpstr>
      <vt:lpstr>Raglan’s Character Virtues</vt:lpstr>
      <vt:lpstr>PowerPoint Presentation</vt:lpstr>
      <vt:lpstr>Your Child’s Raglan Learning Journey   Ofsted July 2023, “Leaders understand the importance of having an ambitious and rigorous curriculum.”</vt:lpstr>
      <vt:lpstr>Our Curriculum </vt:lpstr>
      <vt:lpstr>Our Curriculum Drivers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Early Years Foundation Stage </vt:lpstr>
      <vt:lpstr>The Early Years Foundation Stage and Learning Beyond! </vt:lpstr>
      <vt:lpstr>SEND at Raglan </vt:lpstr>
      <vt:lpstr>PowerPoint Presentation</vt:lpstr>
      <vt:lpstr>The Application Process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Margetts</dc:creator>
  <cp:lastModifiedBy>Mr De Freitas</cp:lastModifiedBy>
  <cp:revision>59</cp:revision>
  <dcterms:created xsi:type="dcterms:W3CDTF">2016-06-12T15:55:29Z</dcterms:created>
  <dcterms:modified xsi:type="dcterms:W3CDTF">2023-11-07T07:27:22Z</dcterms:modified>
</cp:coreProperties>
</file>