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3" r:id="rId1"/>
  </p:sldMasterIdLst>
  <p:notesMasterIdLst>
    <p:notesMasterId r:id="rId26"/>
  </p:notesMasterIdLst>
  <p:handoutMasterIdLst>
    <p:handoutMasterId r:id="rId27"/>
  </p:handoutMasterIdLst>
  <p:sldIdLst>
    <p:sldId id="256" r:id="rId2"/>
    <p:sldId id="257" r:id="rId3"/>
    <p:sldId id="258" r:id="rId4"/>
    <p:sldId id="265" r:id="rId5"/>
    <p:sldId id="275" r:id="rId6"/>
    <p:sldId id="276" r:id="rId7"/>
    <p:sldId id="260" r:id="rId8"/>
    <p:sldId id="273" r:id="rId9"/>
    <p:sldId id="278" r:id="rId10"/>
    <p:sldId id="261" r:id="rId11"/>
    <p:sldId id="262" r:id="rId12"/>
    <p:sldId id="263" r:id="rId13"/>
    <p:sldId id="279" r:id="rId14"/>
    <p:sldId id="283" r:id="rId15"/>
    <p:sldId id="268" r:id="rId16"/>
    <p:sldId id="272" r:id="rId17"/>
    <p:sldId id="277" r:id="rId18"/>
    <p:sldId id="284" r:id="rId19"/>
    <p:sldId id="285" r:id="rId20"/>
    <p:sldId id="281" r:id="rId21"/>
    <p:sldId id="282" r:id="rId22"/>
    <p:sldId id="267" r:id="rId23"/>
    <p:sldId id="286" r:id="rId24"/>
    <p:sldId id="270" r:id="rId2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CFF"/>
    <a:srgbClr val="0000CC"/>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45EDBD-F395-4543-B4FE-9C96BFF6C0A4}" v="145" dt="2023-06-20T10:25:59.668"/>
    <p1510:client id="{FD180CE8-CFDA-22B0-AECB-E4330F043134}" v="42" dt="2023-06-13T07:12:11.6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77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0FF130-0DE6-4051-A4AB-4890C1950CC9}" type="doc">
      <dgm:prSet loTypeId="urn:microsoft.com/office/officeart/2005/8/layout/vProcess5" loCatId="process" qsTypeId="urn:microsoft.com/office/officeart/2005/8/quickstyle/simple1" qsCatId="simple" csTypeId="urn:microsoft.com/office/officeart/2005/8/colors/accent6_2" csCatId="accent6" phldr="1"/>
      <dgm:spPr/>
      <dgm:t>
        <a:bodyPr/>
        <a:lstStyle/>
        <a:p>
          <a:endParaRPr lang="en-US"/>
        </a:p>
      </dgm:t>
    </dgm:pt>
    <dgm:pt modelId="{4D09A953-9BE6-4FC1-87D4-6DC63227E671}">
      <dgm:prSet/>
      <dgm:spPr/>
      <dgm:t>
        <a:bodyPr/>
        <a:lstStyle/>
        <a:p>
          <a:r>
            <a:rPr lang="en-GB">
              <a:latin typeface="Tw Cen MT" panose="020B0602020104020603" pitchFamily="34" charset="0"/>
            </a:rPr>
            <a:t>We provide breakfast and after school club during term time.</a:t>
          </a:r>
          <a:endParaRPr lang="en-US">
            <a:latin typeface="Tw Cen MT" panose="020B0602020104020603" pitchFamily="34" charset="0"/>
          </a:endParaRPr>
        </a:p>
      </dgm:t>
    </dgm:pt>
    <dgm:pt modelId="{34ED4415-3091-4210-AB07-C9631BB642F8}" type="parTrans" cxnId="{1ACDF7BC-1A18-4737-B026-B8E671973867}">
      <dgm:prSet/>
      <dgm:spPr/>
      <dgm:t>
        <a:bodyPr/>
        <a:lstStyle/>
        <a:p>
          <a:endParaRPr lang="en-US"/>
        </a:p>
      </dgm:t>
    </dgm:pt>
    <dgm:pt modelId="{DEC52DF7-BB69-4703-A844-801DB474781D}" type="sibTrans" cxnId="{1ACDF7BC-1A18-4737-B026-B8E671973867}">
      <dgm:prSet/>
      <dgm:spPr/>
      <dgm:t>
        <a:bodyPr/>
        <a:lstStyle/>
        <a:p>
          <a:endParaRPr lang="en-US"/>
        </a:p>
      </dgm:t>
    </dgm:pt>
    <dgm:pt modelId="{A72A3F0E-D007-4D2B-B7A9-39FC92381E30}">
      <dgm:prSet/>
      <dgm:spPr/>
      <dgm:t>
        <a:bodyPr/>
        <a:lstStyle/>
        <a:p>
          <a:r>
            <a:rPr lang="en-GB">
              <a:latin typeface="Tw Cen MT" panose="020B0602020104020603" pitchFamily="34" charset="0"/>
            </a:rPr>
            <a:t>Our breakfast leader is  Ms Carberry</a:t>
          </a:r>
          <a:endParaRPr lang="en-US">
            <a:latin typeface="Tw Cen MT" panose="020B0602020104020603" pitchFamily="34" charset="0"/>
          </a:endParaRPr>
        </a:p>
      </dgm:t>
    </dgm:pt>
    <dgm:pt modelId="{3DA3B28F-20FF-4273-9D90-3D611681F590}" type="parTrans" cxnId="{6FB2FF57-BA56-4F3F-86D7-B5C70840DECF}">
      <dgm:prSet/>
      <dgm:spPr/>
      <dgm:t>
        <a:bodyPr/>
        <a:lstStyle/>
        <a:p>
          <a:endParaRPr lang="en-US"/>
        </a:p>
      </dgm:t>
    </dgm:pt>
    <dgm:pt modelId="{DFBD9707-2498-4C54-A988-1E768EA11584}" type="sibTrans" cxnId="{6FB2FF57-BA56-4F3F-86D7-B5C70840DECF}">
      <dgm:prSet/>
      <dgm:spPr/>
      <dgm:t>
        <a:bodyPr/>
        <a:lstStyle/>
        <a:p>
          <a:endParaRPr lang="en-US"/>
        </a:p>
      </dgm:t>
    </dgm:pt>
    <dgm:pt modelId="{242E170F-1F0D-4374-82A2-027BAACEB432}">
      <dgm:prSet/>
      <dgm:spPr/>
      <dgm:t>
        <a:bodyPr/>
        <a:lstStyle/>
        <a:p>
          <a:r>
            <a:rPr lang="en-GB">
              <a:latin typeface="Tw Cen MT" panose="020B0602020104020603" pitchFamily="34" charset="0"/>
            </a:rPr>
            <a:t>Our After school club leader Ms Bridge</a:t>
          </a:r>
          <a:endParaRPr lang="en-US">
            <a:latin typeface="Tw Cen MT" panose="020B0602020104020603" pitchFamily="34" charset="0"/>
          </a:endParaRPr>
        </a:p>
      </dgm:t>
    </dgm:pt>
    <dgm:pt modelId="{444B3CCB-1DDF-48BB-8DF7-ECCEDD21ACA6}" type="parTrans" cxnId="{55599676-03DF-4CB7-B1B6-F990F8295F6A}">
      <dgm:prSet/>
      <dgm:spPr/>
      <dgm:t>
        <a:bodyPr/>
        <a:lstStyle/>
        <a:p>
          <a:endParaRPr lang="en-US"/>
        </a:p>
      </dgm:t>
    </dgm:pt>
    <dgm:pt modelId="{26E9E0FD-8BFF-4CD3-B0FC-CFD75EE2E964}" type="sibTrans" cxnId="{55599676-03DF-4CB7-B1B6-F990F8295F6A}">
      <dgm:prSet/>
      <dgm:spPr/>
      <dgm:t>
        <a:bodyPr/>
        <a:lstStyle/>
        <a:p>
          <a:endParaRPr lang="en-US"/>
        </a:p>
      </dgm:t>
    </dgm:pt>
    <dgm:pt modelId="{94DF5BB5-8C4C-4CEE-87C2-F6EE9676B348}">
      <dgm:prSet/>
      <dgm:spPr/>
      <dgm:t>
        <a:bodyPr/>
        <a:lstStyle/>
        <a:p>
          <a:r>
            <a:rPr lang="en-GB">
              <a:latin typeface="Tw Cen MT" panose="020B0602020104020603" pitchFamily="34" charset="0"/>
            </a:rPr>
            <a:t>You can download an application form via our school website</a:t>
          </a:r>
          <a:endParaRPr lang="en-US">
            <a:latin typeface="Tw Cen MT" panose="020B0602020104020603" pitchFamily="34" charset="0"/>
          </a:endParaRPr>
        </a:p>
      </dgm:t>
    </dgm:pt>
    <dgm:pt modelId="{708844E7-AE1A-4093-AECF-46EB625B1077}" type="parTrans" cxnId="{015546CE-3487-47FB-BD37-73C5A2816878}">
      <dgm:prSet/>
      <dgm:spPr/>
      <dgm:t>
        <a:bodyPr/>
        <a:lstStyle/>
        <a:p>
          <a:endParaRPr lang="en-US"/>
        </a:p>
      </dgm:t>
    </dgm:pt>
    <dgm:pt modelId="{EF06B2AC-0955-40CF-ADB1-A06DEE431BEC}" type="sibTrans" cxnId="{015546CE-3487-47FB-BD37-73C5A2816878}">
      <dgm:prSet/>
      <dgm:spPr/>
      <dgm:t>
        <a:bodyPr/>
        <a:lstStyle/>
        <a:p>
          <a:endParaRPr lang="en-US"/>
        </a:p>
      </dgm:t>
    </dgm:pt>
    <dgm:pt modelId="{2E1AAA27-5DE8-48F3-9CFD-13EBE82F5B0A}" type="pres">
      <dgm:prSet presAssocID="{D60FF130-0DE6-4051-A4AB-4890C1950CC9}" presName="outerComposite" presStyleCnt="0">
        <dgm:presLayoutVars>
          <dgm:chMax val="5"/>
          <dgm:dir/>
          <dgm:resizeHandles val="exact"/>
        </dgm:presLayoutVars>
      </dgm:prSet>
      <dgm:spPr/>
      <dgm:t>
        <a:bodyPr/>
        <a:lstStyle/>
        <a:p>
          <a:endParaRPr lang="en-US"/>
        </a:p>
      </dgm:t>
    </dgm:pt>
    <dgm:pt modelId="{F2635B07-3CC2-4E45-9EFA-425D69CAEB8A}" type="pres">
      <dgm:prSet presAssocID="{D60FF130-0DE6-4051-A4AB-4890C1950CC9}" presName="dummyMaxCanvas" presStyleCnt="0">
        <dgm:presLayoutVars/>
      </dgm:prSet>
      <dgm:spPr/>
    </dgm:pt>
    <dgm:pt modelId="{ABF15ACE-E928-4E8C-B3DD-281E081DB6CB}" type="pres">
      <dgm:prSet presAssocID="{D60FF130-0DE6-4051-A4AB-4890C1950CC9}" presName="FourNodes_1" presStyleLbl="node1" presStyleIdx="0" presStyleCnt="4">
        <dgm:presLayoutVars>
          <dgm:bulletEnabled val="1"/>
        </dgm:presLayoutVars>
      </dgm:prSet>
      <dgm:spPr/>
      <dgm:t>
        <a:bodyPr/>
        <a:lstStyle/>
        <a:p>
          <a:endParaRPr lang="en-US"/>
        </a:p>
      </dgm:t>
    </dgm:pt>
    <dgm:pt modelId="{8DA523BC-29DA-4144-939E-7205A13D376B}" type="pres">
      <dgm:prSet presAssocID="{D60FF130-0DE6-4051-A4AB-4890C1950CC9}" presName="FourNodes_2" presStyleLbl="node1" presStyleIdx="1" presStyleCnt="4">
        <dgm:presLayoutVars>
          <dgm:bulletEnabled val="1"/>
        </dgm:presLayoutVars>
      </dgm:prSet>
      <dgm:spPr/>
      <dgm:t>
        <a:bodyPr/>
        <a:lstStyle/>
        <a:p>
          <a:endParaRPr lang="en-US"/>
        </a:p>
      </dgm:t>
    </dgm:pt>
    <dgm:pt modelId="{B12FBF8B-EAEA-45C8-90B0-1291F6CD1F13}" type="pres">
      <dgm:prSet presAssocID="{D60FF130-0DE6-4051-A4AB-4890C1950CC9}" presName="FourNodes_3" presStyleLbl="node1" presStyleIdx="2" presStyleCnt="4" custLinFactNeighborX="-523" custLinFactNeighborY="1098">
        <dgm:presLayoutVars>
          <dgm:bulletEnabled val="1"/>
        </dgm:presLayoutVars>
      </dgm:prSet>
      <dgm:spPr/>
      <dgm:t>
        <a:bodyPr/>
        <a:lstStyle/>
        <a:p>
          <a:endParaRPr lang="en-US"/>
        </a:p>
      </dgm:t>
    </dgm:pt>
    <dgm:pt modelId="{3F90AEA7-620D-49A8-B664-5C8285824C20}" type="pres">
      <dgm:prSet presAssocID="{D60FF130-0DE6-4051-A4AB-4890C1950CC9}" presName="FourNodes_4" presStyleLbl="node1" presStyleIdx="3" presStyleCnt="4">
        <dgm:presLayoutVars>
          <dgm:bulletEnabled val="1"/>
        </dgm:presLayoutVars>
      </dgm:prSet>
      <dgm:spPr/>
      <dgm:t>
        <a:bodyPr/>
        <a:lstStyle/>
        <a:p>
          <a:endParaRPr lang="en-US"/>
        </a:p>
      </dgm:t>
    </dgm:pt>
    <dgm:pt modelId="{2BD7D694-8782-45BC-846F-52CCC8A9BA09}" type="pres">
      <dgm:prSet presAssocID="{D60FF130-0DE6-4051-A4AB-4890C1950CC9}" presName="FourConn_1-2" presStyleLbl="fgAccFollowNode1" presStyleIdx="0" presStyleCnt="3">
        <dgm:presLayoutVars>
          <dgm:bulletEnabled val="1"/>
        </dgm:presLayoutVars>
      </dgm:prSet>
      <dgm:spPr/>
      <dgm:t>
        <a:bodyPr/>
        <a:lstStyle/>
        <a:p>
          <a:endParaRPr lang="en-US"/>
        </a:p>
      </dgm:t>
    </dgm:pt>
    <dgm:pt modelId="{31547AD9-AB32-4430-8BFA-3CC441CA0BF5}" type="pres">
      <dgm:prSet presAssocID="{D60FF130-0DE6-4051-A4AB-4890C1950CC9}" presName="FourConn_2-3" presStyleLbl="fgAccFollowNode1" presStyleIdx="1" presStyleCnt="3">
        <dgm:presLayoutVars>
          <dgm:bulletEnabled val="1"/>
        </dgm:presLayoutVars>
      </dgm:prSet>
      <dgm:spPr/>
      <dgm:t>
        <a:bodyPr/>
        <a:lstStyle/>
        <a:p>
          <a:endParaRPr lang="en-US"/>
        </a:p>
      </dgm:t>
    </dgm:pt>
    <dgm:pt modelId="{41BC410E-0A43-419C-841C-0EFB33551D6E}" type="pres">
      <dgm:prSet presAssocID="{D60FF130-0DE6-4051-A4AB-4890C1950CC9}" presName="FourConn_3-4" presStyleLbl="fgAccFollowNode1" presStyleIdx="2" presStyleCnt="3">
        <dgm:presLayoutVars>
          <dgm:bulletEnabled val="1"/>
        </dgm:presLayoutVars>
      </dgm:prSet>
      <dgm:spPr/>
      <dgm:t>
        <a:bodyPr/>
        <a:lstStyle/>
        <a:p>
          <a:endParaRPr lang="en-US"/>
        </a:p>
      </dgm:t>
    </dgm:pt>
    <dgm:pt modelId="{CBD30ED9-47E8-4C46-9A7B-DF8E800203EC}" type="pres">
      <dgm:prSet presAssocID="{D60FF130-0DE6-4051-A4AB-4890C1950CC9}" presName="FourNodes_1_text" presStyleLbl="node1" presStyleIdx="3" presStyleCnt="4">
        <dgm:presLayoutVars>
          <dgm:bulletEnabled val="1"/>
        </dgm:presLayoutVars>
      </dgm:prSet>
      <dgm:spPr/>
      <dgm:t>
        <a:bodyPr/>
        <a:lstStyle/>
        <a:p>
          <a:endParaRPr lang="en-US"/>
        </a:p>
      </dgm:t>
    </dgm:pt>
    <dgm:pt modelId="{F5012430-CF87-4E15-A407-AC723CFC0036}" type="pres">
      <dgm:prSet presAssocID="{D60FF130-0DE6-4051-A4AB-4890C1950CC9}" presName="FourNodes_2_text" presStyleLbl="node1" presStyleIdx="3" presStyleCnt="4">
        <dgm:presLayoutVars>
          <dgm:bulletEnabled val="1"/>
        </dgm:presLayoutVars>
      </dgm:prSet>
      <dgm:spPr/>
      <dgm:t>
        <a:bodyPr/>
        <a:lstStyle/>
        <a:p>
          <a:endParaRPr lang="en-US"/>
        </a:p>
      </dgm:t>
    </dgm:pt>
    <dgm:pt modelId="{B75232D5-B646-4361-8767-AA71E242F181}" type="pres">
      <dgm:prSet presAssocID="{D60FF130-0DE6-4051-A4AB-4890C1950CC9}" presName="FourNodes_3_text" presStyleLbl="node1" presStyleIdx="3" presStyleCnt="4">
        <dgm:presLayoutVars>
          <dgm:bulletEnabled val="1"/>
        </dgm:presLayoutVars>
      </dgm:prSet>
      <dgm:spPr/>
      <dgm:t>
        <a:bodyPr/>
        <a:lstStyle/>
        <a:p>
          <a:endParaRPr lang="en-US"/>
        </a:p>
      </dgm:t>
    </dgm:pt>
    <dgm:pt modelId="{1B728F38-51D0-4375-981E-1006F4F78AA6}" type="pres">
      <dgm:prSet presAssocID="{D60FF130-0DE6-4051-A4AB-4890C1950CC9}" presName="FourNodes_4_text" presStyleLbl="node1" presStyleIdx="3" presStyleCnt="4">
        <dgm:presLayoutVars>
          <dgm:bulletEnabled val="1"/>
        </dgm:presLayoutVars>
      </dgm:prSet>
      <dgm:spPr/>
      <dgm:t>
        <a:bodyPr/>
        <a:lstStyle/>
        <a:p>
          <a:endParaRPr lang="en-US"/>
        </a:p>
      </dgm:t>
    </dgm:pt>
  </dgm:ptLst>
  <dgm:cxnLst>
    <dgm:cxn modelId="{1FB14872-9CA2-4097-8DF2-B54CAE41C15E}" type="presOf" srcId="{26E9E0FD-8BFF-4CD3-B0FC-CFD75EE2E964}" destId="{41BC410E-0A43-419C-841C-0EFB33551D6E}" srcOrd="0" destOrd="0" presId="urn:microsoft.com/office/officeart/2005/8/layout/vProcess5"/>
    <dgm:cxn modelId="{6FB2FF57-BA56-4F3F-86D7-B5C70840DECF}" srcId="{D60FF130-0DE6-4051-A4AB-4890C1950CC9}" destId="{A72A3F0E-D007-4D2B-B7A9-39FC92381E30}" srcOrd="1" destOrd="0" parTransId="{3DA3B28F-20FF-4273-9D90-3D611681F590}" sibTransId="{DFBD9707-2498-4C54-A988-1E768EA11584}"/>
    <dgm:cxn modelId="{DAC16591-3DB0-4EF2-AA64-6504DC770C3D}" type="presOf" srcId="{94DF5BB5-8C4C-4CEE-87C2-F6EE9676B348}" destId="{3F90AEA7-620D-49A8-B664-5C8285824C20}" srcOrd="0" destOrd="0" presId="urn:microsoft.com/office/officeart/2005/8/layout/vProcess5"/>
    <dgm:cxn modelId="{1ACDF7BC-1A18-4737-B026-B8E671973867}" srcId="{D60FF130-0DE6-4051-A4AB-4890C1950CC9}" destId="{4D09A953-9BE6-4FC1-87D4-6DC63227E671}" srcOrd="0" destOrd="0" parTransId="{34ED4415-3091-4210-AB07-C9631BB642F8}" sibTransId="{DEC52DF7-BB69-4703-A844-801DB474781D}"/>
    <dgm:cxn modelId="{95D73611-0C66-4D28-96EC-8779B58704F5}" type="presOf" srcId="{A72A3F0E-D007-4D2B-B7A9-39FC92381E30}" destId="{F5012430-CF87-4E15-A407-AC723CFC0036}" srcOrd="1" destOrd="0" presId="urn:microsoft.com/office/officeart/2005/8/layout/vProcess5"/>
    <dgm:cxn modelId="{A88CCDD4-42E0-473C-B587-609801262357}" type="presOf" srcId="{DEC52DF7-BB69-4703-A844-801DB474781D}" destId="{2BD7D694-8782-45BC-846F-52CCC8A9BA09}" srcOrd="0" destOrd="0" presId="urn:microsoft.com/office/officeart/2005/8/layout/vProcess5"/>
    <dgm:cxn modelId="{55599676-03DF-4CB7-B1B6-F990F8295F6A}" srcId="{D60FF130-0DE6-4051-A4AB-4890C1950CC9}" destId="{242E170F-1F0D-4374-82A2-027BAACEB432}" srcOrd="2" destOrd="0" parTransId="{444B3CCB-1DDF-48BB-8DF7-ECCEDD21ACA6}" sibTransId="{26E9E0FD-8BFF-4CD3-B0FC-CFD75EE2E964}"/>
    <dgm:cxn modelId="{015546CE-3487-47FB-BD37-73C5A2816878}" srcId="{D60FF130-0DE6-4051-A4AB-4890C1950CC9}" destId="{94DF5BB5-8C4C-4CEE-87C2-F6EE9676B348}" srcOrd="3" destOrd="0" parTransId="{708844E7-AE1A-4093-AECF-46EB625B1077}" sibTransId="{EF06B2AC-0955-40CF-ADB1-A06DEE431BEC}"/>
    <dgm:cxn modelId="{0EF9F255-D204-448A-903C-6DF8BA859771}" type="presOf" srcId="{242E170F-1F0D-4374-82A2-027BAACEB432}" destId="{B12FBF8B-EAEA-45C8-90B0-1291F6CD1F13}" srcOrd="0" destOrd="0" presId="urn:microsoft.com/office/officeart/2005/8/layout/vProcess5"/>
    <dgm:cxn modelId="{F9E84AEE-6914-4734-BF71-CAD5236E3A56}" type="presOf" srcId="{4D09A953-9BE6-4FC1-87D4-6DC63227E671}" destId="{CBD30ED9-47E8-4C46-9A7B-DF8E800203EC}" srcOrd="1" destOrd="0" presId="urn:microsoft.com/office/officeart/2005/8/layout/vProcess5"/>
    <dgm:cxn modelId="{DF43085A-B542-4104-AE97-F5E5805988E6}" type="presOf" srcId="{A72A3F0E-D007-4D2B-B7A9-39FC92381E30}" destId="{8DA523BC-29DA-4144-939E-7205A13D376B}" srcOrd="0" destOrd="0" presId="urn:microsoft.com/office/officeart/2005/8/layout/vProcess5"/>
    <dgm:cxn modelId="{08AEC936-CB05-48DB-BDDD-FFA9F70A7A39}" type="presOf" srcId="{4D09A953-9BE6-4FC1-87D4-6DC63227E671}" destId="{ABF15ACE-E928-4E8C-B3DD-281E081DB6CB}" srcOrd="0" destOrd="0" presId="urn:microsoft.com/office/officeart/2005/8/layout/vProcess5"/>
    <dgm:cxn modelId="{84397D4E-DC35-4E1E-9550-5EB5BC61C2F1}" type="presOf" srcId="{242E170F-1F0D-4374-82A2-027BAACEB432}" destId="{B75232D5-B646-4361-8767-AA71E242F181}" srcOrd="1" destOrd="0" presId="urn:microsoft.com/office/officeart/2005/8/layout/vProcess5"/>
    <dgm:cxn modelId="{B8F42788-BF98-445F-B38D-DC96184CEFAE}" type="presOf" srcId="{94DF5BB5-8C4C-4CEE-87C2-F6EE9676B348}" destId="{1B728F38-51D0-4375-981E-1006F4F78AA6}" srcOrd="1" destOrd="0" presId="urn:microsoft.com/office/officeart/2005/8/layout/vProcess5"/>
    <dgm:cxn modelId="{91BB8DD5-8472-4B5F-A17C-7A83838392B1}" type="presOf" srcId="{DFBD9707-2498-4C54-A988-1E768EA11584}" destId="{31547AD9-AB32-4430-8BFA-3CC441CA0BF5}" srcOrd="0" destOrd="0" presId="urn:microsoft.com/office/officeart/2005/8/layout/vProcess5"/>
    <dgm:cxn modelId="{9A35444E-969E-4107-AB35-2C9E12E458FB}" type="presOf" srcId="{D60FF130-0DE6-4051-A4AB-4890C1950CC9}" destId="{2E1AAA27-5DE8-48F3-9CFD-13EBE82F5B0A}" srcOrd="0" destOrd="0" presId="urn:microsoft.com/office/officeart/2005/8/layout/vProcess5"/>
    <dgm:cxn modelId="{E438EB53-9E36-45C1-8634-66BDF4021561}" type="presParOf" srcId="{2E1AAA27-5DE8-48F3-9CFD-13EBE82F5B0A}" destId="{F2635B07-3CC2-4E45-9EFA-425D69CAEB8A}" srcOrd="0" destOrd="0" presId="urn:microsoft.com/office/officeart/2005/8/layout/vProcess5"/>
    <dgm:cxn modelId="{EB2CF317-7DAA-4776-9A96-BB4A563F8AAA}" type="presParOf" srcId="{2E1AAA27-5DE8-48F3-9CFD-13EBE82F5B0A}" destId="{ABF15ACE-E928-4E8C-B3DD-281E081DB6CB}" srcOrd="1" destOrd="0" presId="urn:microsoft.com/office/officeart/2005/8/layout/vProcess5"/>
    <dgm:cxn modelId="{2BB1B291-2432-4648-A7FD-8794A002D4F4}" type="presParOf" srcId="{2E1AAA27-5DE8-48F3-9CFD-13EBE82F5B0A}" destId="{8DA523BC-29DA-4144-939E-7205A13D376B}" srcOrd="2" destOrd="0" presId="urn:microsoft.com/office/officeart/2005/8/layout/vProcess5"/>
    <dgm:cxn modelId="{972BABEF-B83F-4730-BDC4-05F30E3401FE}" type="presParOf" srcId="{2E1AAA27-5DE8-48F3-9CFD-13EBE82F5B0A}" destId="{B12FBF8B-EAEA-45C8-90B0-1291F6CD1F13}" srcOrd="3" destOrd="0" presId="urn:microsoft.com/office/officeart/2005/8/layout/vProcess5"/>
    <dgm:cxn modelId="{63FF4771-0437-4F7E-9E2A-DA6B6EAE2939}" type="presParOf" srcId="{2E1AAA27-5DE8-48F3-9CFD-13EBE82F5B0A}" destId="{3F90AEA7-620D-49A8-B664-5C8285824C20}" srcOrd="4" destOrd="0" presId="urn:microsoft.com/office/officeart/2005/8/layout/vProcess5"/>
    <dgm:cxn modelId="{5BFC7014-A0F4-43EB-963F-6C60160D38D6}" type="presParOf" srcId="{2E1AAA27-5DE8-48F3-9CFD-13EBE82F5B0A}" destId="{2BD7D694-8782-45BC-846F-52CCC8A9BA09}" srcOrd="5" destOrd="0" presId="urn:microsoft.com/office/officeart/2005/8/layout/vProcess5"/>
    <dgm:cxn modelId="{3719997B-72C6-45E9-8521-2AD4AC1C6F76}" type="presParOf" srcId="{2E1AAA27-5DE8-48F3-9CFD-13EBE82F5B0A}" destId="{31547AD9-AB32-4430-8BFA-3CC441CA0BF5}" srcOrd="6" destOrd="0" presId="urn:microsoft.com/office/officeart/2005/8/layout/vProcess5"/>
    <dgm:cxn modelId="{9A8CE9A8-890D-4EED-9E26-D21F84D29076}" type="presParOf" srcId="{2E1AAA27-5DE8-48F3-9CFD-13EBE82F5B0A}" destId="{41BC410E-0A43-419C-841C-0EFB33551D6E}" srcOrd="7" destOrd="0" presId="urn:microsoft.com/office/officeart/2005/8/layout/vProcess5"/>
    <dgm:cxn modelId="{5CC9BEB5-0CBA-4023-80F1-4CA8CDDB5541}" type="presParOf" srcId="{2E1AAA27-5DE8-48F3-9CFD-13EBE82F5B0A}" destId="{CBD30ED9-47E8-4C46-9A7B-DF8E800203EC}" srcOrd="8" destOrd="0" presId="urn:microsoft.com/office/officeart/2005/8/layout/vProcess5"/>
    <dgm:cxn modelId="{7F617764-D588-4FAF-8E20-8098DC501D72}" type="presParOf" srcId="{2E1AAA27-5DE8-48F3-9CFD-13EBE82F5B0A}" destId="{F5012430-CF87-4E15-A407-AC723CFC0036}" srcOrd="9" destOrd="0" presId="urn:microsoft.com/office/officeart/2005/8/layout/vProcess5"/>
    <dgm:cxn modelId="{106BA575-C585-43D5-AF56-AC9520D4752F}" type="presParOf" srcId="{2E1AAA27-5DE8-48F3-9CFD-13EBE82F5B0A}" destId="{B75232D5-B646-4361-8767-AA71E242F181}" srcOrd="10" destOrd="0" presId="urn:microsoft.com/office/officeart/2005/8/layout/vProcess5"/>
    <dgm:cxn modelId="{C5EA652D-B236-4714-BC9F-86B58532EF4A}" type="presParOf" srcId="{2E1AAA27-5DE8-48F3-9CFD-13EBE82F5B0A}" destId="{1B728F38-51D0-4375-981E-1006F4F78AA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15ACE-E928-4E8C-B3DD-281E081DB6CB}">
      <dsp:nvSpPr>
        <dsp:cNvPr id="0" name=""/>
        <dsp:cNvSpPr/>
      </dsp:nvSpPr>
      <dsp:spPr>
        <a:xfrm>
          <a:off x="0" y="0"/>
          <a:ext cx="3179154" cy="756824"/>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GB" sz="1500" kern="1200">
              <a:latin typeface="Tw Cen MT" panose="020B0602020104020603" pitchFamily="34" charset="0"/>
            </a:rPr>
            <a:t>We provide breakfast and after school club during term time.</a:t>
          </a:r>
          <a:endParaRPr lang="en-US" sz="1500" kern="1200">
            <a:latin typeface="Tw Cen MT" panose="020B0602020104020603" pitchFamily="34" charset="0"/>
          </a:endParaRPr>
        </a:p>
      </dsp:txBody>
      <dsp:txXfrm>
        <a:off x="22167" y="22167"/>
        <a:ext cx="2298529" cy="712490"/>
      </dsp:txXfrm>
    </dsp:sp>
    <dsp:sp modelId="{8DA523BC-29DA-4144-939E-7205A13D376B}">
      <dsp:nvSpPr>
        <dsp:cNvPr id="0" name=""/>
        <dsp:cNvSpPr/>
      </dsp:nvSpPr>
      <dsp:spPr>
        <a:xfrm>
          <a:off x="266254" y="894428"/>
          <a:ext cx="3179154" cy="756824"/>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GB" sz="1500" kern="1200">
              <a:latin typeface="Tw Cen MT" panose="020B0602020104020603" pitchFamily="34" charset="0"/>
            </a:rPr>
            <a:t>Our breakfast leader is  Ms Carberry</a:t>
          </a:r>
          <a:endParaRPr lang="en-US" sz="1500" kern="1200">
            <a:latin typeface="Tw Cen MT" panose="020B0602020104020603" pitchFamily="34" charset="0"/>
          </a:endParaRPr>
        </a:p>
      </dsp:txBody>
      <dsp:txXfrm>
        <a:off x="288421" y="916595"/>
        <a:ext cx="2376630" cy="712490"/>
      </dsp:txXfrm>
    </dsp:sp>
    <dsp:sp modelId="{B12FBF8B-EAEA-45C8-90B0-1291F6CD1F13}">
      <dsp:nvSpPr>
        <dsp:cNvPr id="0" name=""/>
        <dsp:cNvSpPr/>
      </dsp:nvSpPr>
      <dsp:spPr>
        <a:xfrm>
          <a:off x="511907" y="1797167"/>
          <a:ext cx="3179154" cy="756824"/>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GB" sz="1500" kern="1200">
              <a:latin typeface="Tw Cen MT" panose="020B0602020104020603" pitchFamily="34" charset="0"/>
            </a:rPr>
            <a:t>Our After school club leader Ms Bridge</a:t>
          </a:r>
          <a:endParaRPr lang="en-US" sz="1500" kern="1200">
            <a:latin typeface="Tw Cen MT" panose="020B0602020104020603" pitchFamily="34" charset="0"/>
          </a:endParaRPr>
        </a:p>
      </dsp:txBody>
      <dsp:txXfrm>
        <a:off x="534074" y="1819334"/>
        <a:ext cx="2380604" cy="712490"/>
      </dsp:txXfrm>
    </dsp:sp>
    <dsp:sp modelId="{3F90AEA7-620D-49A8-B664-5C8285824C20}">
      <dsp:nvSpPr>
        <dsp:cNvPr id="0" name=""/>
        <dsp:cNvSpPr/>
      </dsp:nvSpPr>
      <dsp:spPr>
        <a:xfrm>
          <a:off x="794788" y="2683285"/>
          <a:ext cx="3179154" cy="756824"/>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GB" sz="1500" kern="1200">
              <a:latin typeface="Tw Cen MT" panose="020B0602020104020603" pitchFamily="34" charset="0"/>
            </a:rPr>
            <a:t>You can download an application form via our school website</a:t>
          </a:r>
          <a:endParaRPr lang="en-US" sz="1500" kern="1200">
            <a:latin typeface="Tw Cen MT" panose="020B0602020104020603" pitchFamily="34" charset="0"/>
          </a:endParaRPr>
        </a:p>
      </dsp:txBody>
      <dsp:txXfrm>
        <a:off x="816955" y="2705452"/>
        <a:ext cx="2376630" cy="712490"/>
      </dsp:txXfrm>
    </dsp:sp>
    <dsp:sp modelId="{2BD7D694-8782-45BC-846F-52CCC8A9BA09}">
      <dsp:nvSpPr>
        <dsp:cNvPr id="0" name=""/>
        <dsp:cNvSpPr/>
      </dsp:nvSpPr>
      <dsp:spPr>
        <a:xfrm>
          <a:off x="2687218" y="579658"/>
          <a:ext cx="491935" cy="491935"/>
        </a:xfrm>
        <a:prstGeom prst="downArrow">
          <a:avLst>
            <a:gd name="adj1" fmla="val 55000"/>
            <a:gd name="adj2" fmla="val 45000"/>
          </a:avLst>
        </a:prstGeom>
        <a:solidFill>
          <a:schemeClr val="accent6">
            <a:alpha val="90000"/>
            <a:tint val="40000"/>
            <a:hueOff val="0"/>
            <a:satOff val="0"/>
            <a:lumOff val="0"/>
            <a:alphaOff val="0"/>
          </a:schemeClr>
        </a:solidFill>
        <a:ln w="19050"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2797903" y="579658"/>
        <a:ext cx="270565" cy="370181"/>
      </dsp:txXfrm>
    </dsp:sp>
    <dsp:sp modelId="{31547AD9-AB32-4430-8BFA-3CC441CA0BF5}">
      <dsp:nvSpPr>
        <dsp:cNvPr id="0" name=""/>
        <dsp:cNvSpPr/>
      </dsp:nvSpPr>
      <dsp:spPr>
        <a:xfrm>
          <a:off x="2953472" y="1474087"/>
          <a:ext cx="491935" cy="491935"/>
        </a:xfrm>
        <a:prstGeom prst="downArrow">
          <a:avLst>
            <a:gd name="adj1" fmla="val 55000"/>
            <a:gd name="adj2" fmla="val 45000"/>
          </a:avLst>
        </a:prstGeom>
        <a:solidFill>
          <a:schemeClr val="accent6">
            <a:alpha val="90000"/>
            <a:tint val="40000"/>
            <a:hueOff val="0"/>
            <a:satOff val="0"/>
            <a:lumOff val="0"/>
            <a:alphaOff val="0"/>
          </a:schemeClr>
        </a:solidFill>
        <a:ln w="19050"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3064157" y="1474087"/>
        <a:ext cx="270565" cy="370181"/>
      </dsp:txXfrm>
    </dsp:sp>
    <dsp:sp modelId="{41BC410E-0A43-419C-841C-0EFB33551D6E}">
      <dsp:nvSpPr>
        <dsp:cNvPr id="0" name=""/>
        <dsp:cNvSpPr/>
      </dsp:nvSpPr>
      <dsp:spPr>
        <a:xfrm>
          <a:off x="3215753" y="2368515"/>
          <a:ext cx="491935" cy="491935"/>
        </a:xfrm>
        <a:prstGeom prst="downArrow">
          <a:avLst>
            <a:gd name="adj1" fmla="val 55000"/>
            <a:gd name="adj2" fmla="val 45000"/>
          </a:avLst>
        </a:prstGeom>
        <a:solidFill>
          <a:schemeClr val="accent6">
            <a:alpha val="90000"/>
            <a:tint val="40000"/>
            <a:hueOff val="0"/>
            <a:satOff val="0"/>
            <a:lumOff val="0"/>
            <a:alphaOff val="0"/>
          </a:schemeClr>
        </a:solidFill>
        <a:ln w="19050"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a:p>
      </dsp:txBody>
      <dsp:txXfrm>
        <a:off x="3326438" y="2368515"/>
        <a:ext cx="270565" cy="37018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BE6EDD7-A61F-421D-8A41-D726DA622D03}" type="datetimeFigureOut">
              <a:rPr lang="en-GB" smtClean="0"/>
              <a:pPr/>
              <a:t>06/07/2023</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FC96F84-B69D-4A2A-B63D-BF9948CF36CC}" type="slidenum">
              <a:rPr lang="en-GB" smtClean="0"/>
              <a:pPr/>
              <a:t>‹#›</a:t>
            </a:fld>
            <a:endParaRPr lang="en-GB"/>
          </a:p>
        </p:txBody>
      </p:sp>
    </p:spTree>
    <p:extLst>
      <p:ext uri="{BB962C8B-B14F-4D97-AF65-F5344CB8AC3E}">
        <p14:creationId xmlns:p14="http://schemas.microsoft.com/office/powerpoint/2010/main" val="36759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5C9A632-D177-4F09-91CC-DFC4FF74525E}" type="datetimeFigureOut">
              <a:rPr lang="en-GB" smtClean="0"/>
              <a:pPr/>
              <a:t>06/07/2023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F68D6EC-8A85-4ACF-AF7A-64BF679331E6}" type="slidenum">
              <a:rPr lang="en-GB" smtClean="0"/>
              <a:pPr/>
              <a:t>‹#›</a:t>
            </a:fld>
            <a:endParaRPr lang="en-GB"/>
          </a:p>
        </p:txBody>
      </p:sp>
    </p:spTree>
    <p:extLst>
      <p:ext uri="{BB962C8B-B14F-4D97-AF65-F5344CB8AC3E}">
        <p14:creationId xmlns:p14="http://schemas.microsoft.com/office/powerpoint/2010/main" val="2055248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68D6EC-8A85-4ACF-AF7A-64BF679331E6}" type="slidenum">
              <a:rPr lang="en-GB" smtClean="0"/>
              <a:pPr/>
              <a:t>4</a:t>
            </a:fld>
            <a:endParaRPr lang="en-GB"/>
          </a:p>
        </p:txBody>
      </p:sp>
    </p:spTree>
    <p:extLst>
      <p:ext uri="{BB962C8B-B14F-4D97-AF65-F5344CB8AC3E}">
        <p14:creationId xmlns:p14="http://schemas.microsoft.com/office/powerpoint/2010/main" val="2249358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68D6EC-8A85-4ACF-AF7A-64BF679331E6}" type="slidenum">
              <a:rPr lang="en-GB" smtClean="0"/>
              <a:pPr/>
              <a:t>5</a:t>
            </a:fld>
            <a:endParaRPr lang="en-GB"/>
          </a:p>
        </p:txBody>
      </p:sp>
    </p:spTree>
    <p:extLst>
      <p:ext uri="{BB962C8B-B14F-4D97-AF65-F5344CB8AC3E}">
        <p14:creationId xmlns:p14="http://schemas.microsoft.com/office/powerpoint/2010/main" val="2934581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68D6EC-8A85-4ACF-AF7A-64BF679331E6}" type="slidenum">
              <a:rPr lang="en-GB" smtClean="0"/>
              <a:pPr/>
              <a:t>6</a:t>
            </a:fld>
            <a:endParaRPr lang="en-GB"/>
          </a:p>
        </p:txBody>
      </p:sp>
    </p:spTree>
    <p:extLst>
      <p:ext uri="{BB962C8B-B14F-4D97-AF65-F5344CB8AC3E}">
        <p14:creationId xmlns:p14="http://schemas.microsoft.com/office/powerpoint/2010/main" val="351795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68D6EC-8A85-4ACF-AF7A-64BF679331E6}" type="slidenum">
              <a:rPr lang="en-GB" smtClean="0"/>
              <a:pPr/>
              <a:t>8</a:t>
            </a:fld>
            <a:endParaRPr lang="en-GB"/>
          </a:p>
        </p:txBody>
      </p:sp>
    </p:spTree>
    <p:extLst>
      <p:ext uri="{BB962C8B-B14F-4D97-AF65-F5344CB8AC3E}">
        <p14:creationId xmlns:p14="http://schemas.microsoft.com/office/powerpoint/2010/main" val="1121377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68D6EC-8A85-4ACF-AF7A-64BF679331E6}" type="slidenum">
              <a:rPr lang="en-GB" smtClean="0"/>
              <a:pPr/>
              <a:t>15</a:t>
            </a:fld>
            <a:endParaRPr lang="en-GB"/>
          </a:p>
        </p:txBody>
      </p:sp>
    </p:spTree>
    <p:extLst>
      <p:ext uri="{BB962C8B-B14F-4D97-AF65-F5344CB8AC3E}">
        <p14:creationId xmlns:p14="http://schemas.microsoft.com/office/powerpoint/2010/main" val="822237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68D6EC-8A85-4ACF-AF7A-64BF679331E6}" type="slidenum">
              <a:rPr lang="en-GB" smtClean="0"/>
              <a:pPr/>
              <a:t>16</a:t>
            </a:fld>
            <a:endParaRPr lang="en-GB"/>
          </a:p>
        </p:txBody>
      </p:sp>
    </p:spTree>
    <p:extLst>
      <p:ext uri="{BB962C8B-B14F-4D97-AF65-F5344CB8AC3E}">
        <p14:creationId xmlns:p14="http://schemas.microsoft.com/office/powerpoint/2010/main" val="2672780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68D6EC-8A85-4ACF-AF7A-64BF679331E6}" type="slidenum">
              <a:rPr lang="en-GB" smtClean="0"/>
              <a:pPr/>
              <a:t>17</a:t>
            </a:fld>
            <a:endParaRPr lang="en-GB"/>
          </a:p>
        </p:txBody>
      </p:sp>
    </p:spTree>
    <p:extLst>
      <p:ext uri="{BB962C8B-B14F-4D97-AF65-F5344CB8AC3E}">
        <p14:creationId xmlns:p14="http://schemas.microsoft.com/office/powerpoint/2010/main" val="2337570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68D6EC-8A85-4ACF-AF7A-64BF679331E6}" type="slidenum">
              <a:rPr lang="en-GB" smtClean="0"/>
              <a:pPr/>
              <a:t>24</a:t>
            </a:fld>
            <a:endParaRPr lang="en-GB"/>
          </a:p>
        </p:txBody>
      </p:sp>
    </p:spTree>
    <p:extLst>
      <p:ext uri="{BB962C8B-B14F-4D97-AF65-F5344CB8AC3E}">
        <p14:creationId xmlns:p14="http://schemas.microsoft.com/office/powerpoint/2010/main" val="1451902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BF8237-9F5D-4F56-BD07-60AC90749493}" type="datetimeFigureOut">
              <a:rPr lang="en-GB" smtClean="0"/>
              <a:pPr/>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F0F5A5-1A8F-47CE-9C03-1D7471DEAE57}" type="slidenum">
              <a:rPr lang="en-GB" smtClean="0"/>
              <a:pPr/>
              <a:t>‹#›</a:t>
            </a:fld>
            <a:endParaRPr lang="en-GB"/>
          </a:p>
        </p:txBody>
      </p:sp>
    </p:spTree>
    <p:extLst>
      <p:ext uri="{BB962C8B-B14F-4D97-AF65-F5344CB8AC3E}">
        <p14:creationId xmlns:p14="http://schemas.microsoft.com/office/powerpoint/2010/main" val="2450723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BF8237-9F5D-4F56-BD07-60AC90749493}" type="datetimeFigureOut">
              <a:rPr lang="en-GB" smtClean="0"/>
              <a:pPr/>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F0F5A5-1A8F-47CE-9C03-1D7471DEAE57}" type="slidenum">
              <a:rPr lang="en-GB" smtClean="0"/>
              <a:pPr/>
              <a:t>‹#›</a:t>
            </a:fld>
            <a:endParaRPr lang="en-GB"/>
          </a:p>
        </p:txBody>
      </p:sp>
    </p:spTree>
    <p:extLst>
      <p:ext uri="{BB962C8B-B14F-4D97-AF65-F5344CB8AC3E}">
        <p14:creationId xmlns:p14="http://schemas.microsoft.com/office/powerpoint/2010/main" val="183820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BF8237-9F5D-4F56-BD07-60AC90749493}" type="datetimeFigureOut">
              <a:rPr lang="en-GB" smtClean="0"/>
              <a:pPr/>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F0F5A5-1A8F-47CE-9C03-1D7471DEAE57}" type="slidenum">
              <a:rPr lang="en-GB" smtClean="0"/>
              <a:pPr/>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75991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BF8237-9F5D-4F56-BD07-60AC90749493}" type="datetimeFigureOut">
              <a:rPr lang="en-GB" smtClean="0"/>
              <a:pPr/>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F0F5A5-1A8F-47CE-9C03-1D7471DEAE57}" type="slidenum">
              <a:rPr lang="en-GB" smtClean="0"/>
              <a:pPr/>
              <a:t>‹#›</a:t>
            </a:fld>
            <a:endParaRPr lang="en-GB"/>
          </a:p>
        </p:txBody>
      </p:sp>
    </p:spTree>
    <p:extLst>
      <p:ext uri="{BB962C8B-B14F-4D97-AF65-F5344CB8AC3E}">
        <p14:creationId xmlns:p14="http://schemas.microsoft.com/office/powerpoint/2010/main" val="2897180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BF8237-9F5D-4F56-BD07-60AC90749493}" type="datetimeFigureOut">
              <a:rPr lang="en-GB" smtClean="0"/>
              <a:pPr/>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F0F5A5-1A8F-47CE-9C03-1D7471DEAE57}" type="slidenum">
              <a:rPr lang="en-GB" smtClean="0"/>
              <a:pPr/>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62293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BF8237-9F5D-4F56-BD07-60AC90749493}" type="datetimeFigureOut">
              <a:rPr lang="en-GB" smtClean="0"/>
              <a:pPr/>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F0F5A5-1A8F-47CE-9C03-1D7471DEAE57}" type="slidenum">
              <a:rPr lang="en-GB" smtClean="0"/>
              <a:pPr/>
              <a:t>‹#›</a:t>
            </a:fld>
            <a:endParaRPr lang="en-GB"/>
          </a:p>
        </p:txBody>
      </p:sp>
    </p:spTree>
    <p:extLst>
      <p:ext uri="{BB962C8B-B14F-4D97-AF65-F5344CB8AC3E}">
        <p14:creationId xmlns:p14="http://schemas.microsoft.com/office/powerpoint/2010/main" val="1243439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BF8237-9F5D-4F56-BD07-60AC90749493}" type="datetimeFigureOut">
              <a:rPr lang="en-GB" smtClean="0"/>
              <a:pPr/>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F0F5A5-1A8F-47CE-9C03-1D7471DEAE57}" type="slidenum">
              <a:rPr lang="en-GB" smtClean="0"/>
              <a:pPr/>
              <a:t>‹#›</a:t>
            </a:fld>
            <a:endParaRPr lang="en-GB"/>
          </a:p>
        </p:txBody>
      </p:sp>
    </p:spTree>
    <p:extLst>
      <p:ext uri="{BB962C8B-B14F-4D97-AF65-F5344CB8AC3E}">
        <p14:creationId xmlns:p14="http://schemas.microsoft.com/office/powerpoint/2010/main" val="75403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BF8237-9F5D-4F56-BD07-60AC90749493}" type="datetimeFigureOut">
              <a:rPr lang="en-GB" smtClean="0"/>
              <a:pPr/>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F0F5A5-1A8F-47CE-9C03-1D7471DEAE57}" type="slidenum">
              <a:rPr lang="en-GB" smtClean="0"/>
              <a:pPr/>
              <a:t>‹#›</a:t>
            </a:fld>
            <a:endParaRPr lang="en-GB"/>
          </a:p>
        </p:txBody>
      </p:sp>
    </p:spTree>
    <p:extLst>
      <p:ext uri="{BB962C8B-B14F-4D97-AF65-F5344CB8AC3E}">
        <p14:creationId xmlns:p14="http://schemas.microsoft.com/office/powerpoint/2010/main" val="300254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BF8237-9F5D-4F56-BD07-60AC90749493}" type="datetimeFigureOut">
              <a:rPr lang="en-GB" smtClean="0"/>
              <a:pPr/>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F0F5A5-1A8F-47CE-9C03-1D7471DEAE57}" type="slidenum">
              <a:rPr lang="en-GB" smtClean="0"/>
              <a:pPr/>
              <a:t>‹#›</a:t>
            </a:fld>
            <a:endParaRPr lang="en-GB"/>
          </a:p>
        </p:txBody>
      </p:sp>
    </p:spTree>
    <p:extLst>
      <p:ext uri="{BB962C8B-B14F-4D97-AF65-F5344CB8AC3E}">
        <p14:creationId xmlns:p14="http://schemas.microsoft.com/office/powerpoint/2010/main" val="417026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BF8237-9F5D-4F56-BD07-60AC90749493}" type="datetimeFigureOut">
              <a:rPr lang="en-GB" smtClean="0"/>
              <a:pPr/>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F0F5A5-1A8F-47CE-9C03-1D7471DEAE57}" type="slidenum">
              <a:rPr lang="en-GB" smtClean="0"/>
              <a:pPr/>
              <a:t>‹#›</a:t>
            </a:fld>
            <a:endParaRPr lang="en-GB"/>
          </a:p>
        </p:txBody>
      </p:sp>
    </p:spTree>
    <p:extLst>
      <p:ext uri="{BB962C8B-B14F-4D97-AF65-F5344CB8AC3E}">
        <p14:creationId xmlns:p14="http://schemas.microsoft.com/office/powerpoint/2010/main" val="255766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BF8237-9F5D-4F56-BD07-60AC90749493}" type="datetimeFigureOut">
              <a:rPr lang="en-GB" smtClean="0"/>
              <a:pPr/>
              <a:t>06/07/2023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F0F5A5-1A8F-47CE-9C03-1D7471DEAE57}" type="slidenum">
              <a:rPr lang="en-GB" smtClean="0"/>
              <a:pPr/>
              <a:t>‹#›</a:t>
            </a:fld>
            <a:endParaRPr lang="en-GB"/>
          </a:p>
        </p:txBody>
      </p:sp>
    </p:spTree>
    <p:extLst>
      <p:ext uri="{BB962C8B-B14F-4D97-AF65-F5344CB8AC3E}">
        <p14:creationId xmlns:p14="http://schemas.microsoft.com/office/powerpoint/2010/main" val="1839779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BF8237-9F5D-4F56-BD07-60AC90749493}" type="datetimeFigureOut">
              <a:rPr lang="en-GB" smtClean="0"/>
              <a:pPr/>
              <a:t>06/07/2023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F0F5A5-1A8F-47CE-9C03-1D7471DEAE57}" type="slidenum">
              <a:rPr lang="en-GB" smtClean="0"/>
              <a:pPr/>
              <a:t>‹#›</a:t>
            </a:fld>
            <a:endParaRPr lang="en-GB"/>
          </a:p>
        </p:txBody>
      </p:sp>
    </p:spTree>
    <p:extLst>
      <p:ext uri="{BB962C8B-B14F-4D97-AF65-F5344CB8AC3E}">
        <p14:creationId xmlns:p14="http://schemas.microsoft.com/office/powerpoint/2010/main" val="2878310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6BF8237-9F5D-4F56-BD07-60AC90749493}" type="datetimeFigureOut">
              <a:rPr lang="en-GB" smtClean="0"/>
              <a:pPr/>
              <a:t>06/07/2023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F0F5A5-1A8F-47CE-9C03-1D7471DEAE57}" type="slidenum">
              <a:rPr lang="en-GB" smtClean="0"/>
              <a:pPr/>
              <a:t>‹#›</a:t>
            </a:fld>
            <a:endParaRPr lang="en-GB"/>
          </a:p>
        </p:txBody>
      </p:sp>
    </p:spTree>
    <p:extLst>
      <p:ext uri="{BB962C8B-B14F-4D97-AF65-F5344CB8AC3E}">
        <p14:creationId xmlns:p14="http://schemas.microsoft.com/office/powerpoint/2010/main" val="2997280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BF8237-9F5D-4F56-BD07-60AC90749493}" type="datetimeFigureOut">
              <a:rPr lang="en-GB" smtClean="0"/>
              <a:pPr/>
              <a:t>06/07/2023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F0F5A5-1A8F-47CE-9C03-1D7471DEAE57}" type="slidenum">
              <a:rPr lang="en-GB" smtClean="0"/>
              <a:pPr/>
              <a:t>‹#›</a:t>
            </a:fld>
            <a:endParaRPr lang="en-GB"/>
          </a:p>
        </p:txBody>
      </p:sp>
    </p:spTree>
    <p:extLst>
      <p:ext uri="{BB962C8B-B14F-4D97-AF65-F5344CB8AC3E}">
        <p14:creationId xmlns:p14="http://schemas.microsoft.com/office/powerpoint/2010/main" val="422377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BF8237-9F5D-4F56-BD07-60AC90749493}" type="datetimeFigureOut">
              <a:rPr lang="en-GB" smtClean="0"/>
              <a:pPr/>
              <a:t>06/07/2023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F0F5A5-1A8F-47CE-9C03-1D7471DEAE57}" type="slidenum">
              <a:rPr lang="en-GB" smtClean="0"/>
              <a:pPr/>
              <a:t>‹#›</a:t>
            </a:fld>
            <a:endParaRPr lang="en-GB"/>
          </a:p>
        </p:txBody>
      </p:sp>
    </p:spTree>
    <p:extLst>
      <p:ext uri="{BB962C8B-B14F-4D97-AF65-F5344CB8AC3E}">
        <p14:creationId xmlns:p14="http://schemas.microsoft.com/office/powerpoint/2010/main" val="3594618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F0F5A5-1A8F-47CE-9C03-1D7471DEAE57}" type="slidenum">
              <a:rPr lang="en-GB" smtClean="0"/>
              <a:pPr/>
              <a:t>‹#›</a:t>
            </a:fld>
            <a:endParaRPr lang="en-GB"/>
          </a:p>
        </p:txBody>
      </p:sp>
      <p:sp>
        <p:nvSpPr>
          <p:cNvPr id="5" name="Date Placeholder 4"/>
          <p:cNvSpPr>
            <a:spLocks noGrp="1"/>
          </p:cNvSpPr>
          <p:nvPr>
            <p:ph type="dt" sz="half" idx="10"/>
          </p:nvPr>
        </p:nvSpPr>
        <p:spPr/>
        <p:txBody>
          <a:bodyPr/>
          <a:lstStyle/>
          <a:p>
            <a:fld id="{56BF8237-9F5D-4F56-BD07-60AC90749493}" type="datetimeFigureOut">
              <a:rPr lang="en-GB" smtClean="0"/>
              <a:pPr/>
              <a:t>06/07/2023</a:t>
            </a:fld>
            <a:endParaRPr lang="en-GB"/>
          </a:p>
        </p:txBody>
      </p:sp>
    </p:spTree>
    <p:extLst>
      <p:ext uri="{BB962C8B-B14F-4D97-AF65-F5344CB8AC3E}">
        <p14:creationId xmlns:p14="http://schemas.microsoft.com/office/powerpoint/2010/main" val="1830962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BF8237-9F5D-4F56-BD07-60AC90749493}" type="datetimeFigureOut">
              <a:rPr lang="en-GB" smtClean="0"/>
              <a:pPr/>
              <a:t>06/07/2023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CF0F5A5-1A8F-47CE-9C03-1D7471DEAE57}" type="slidenum">
              <a:rPr lang="en-GB" smtClean="0"/>
              <a:pPr/>
              <a:t>‹#›</a:t>
            </a:fld>
            <a:endParaRPr lang="en-GB"/>
          </a:p>
        </p:txBody>
      </p:sp>
    </p:spTree>
    <p:extLst>
      <p:ext uri="{BB962C8B-B14F-4D97-AF65-F5344CB8AC3E}">
        <p14:creationId xmlns:p14="http://schemas.microsoft.com/office/powerpoint/2010/main" val="3121049795"/>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5.xml"/><Relationship Id="rId6" Type="http://schemas.openxmlformats.org/officeDocument/2006/relationships/hyperlink" Target="https://myclothing.com/raglan-primary-school/6199.school" TargetMode="External"/><Relationship Id="rId5" Type="http://schemas.openxmlformats.org/officeDocument/2006/relationships/hyperlink" Target="http://www.bromleyschoolwear.co.uk/" TargetMode="Externa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pacey.org.uk/Pacey/media/Website-files/school%20ready/PACEY_preparingforschool_guide.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www.google.co.uk/url?sa=i&amp;rct=j&amp;q=&amp;esrc=s&amp;source=images&amp;cd=&amp;cad=rja&amp;uact=8&amp;ved=0CAcQjRw&amp;url=http://n16boilerhouse.com/ai1ec_event/messy-play-and-stay/&amp;ei=H1pxVYX7N5LO7QbvsYP4Ag&amp;bvm=bv.95039771,d.ZGU&amp;psig=AFQjCNGKizbiarHqXUrLrLkfcYjvYM1ULg&amp;ust=1433578354328649" TargetMode="External"/><Relationship Id="rId5" Type="http://schemas.openxmlformats.org/officeDocument/2006/relationships/image" Target="../media/image18.jpeg"/><Relationship Id="rId4" Type="http://schemas.openxmlformats.org/officeDocument/2006/relationships/hyperlink" Target="http://www.google.co.uk/url?sa=i&amp;rct=j&amp;q=&amp;esrc=s&amp;source=images&amp;cd=&amp;cad=rja&amp;uact=8&amp;ved=0CAcQjRw&amp;url=http://www.kidsplaybox.com/3-messy-play-ideas-for-halloween/&amp;ei=OFpxVdOrHITR7QbdtoDwAw&amp;bvm=bv.95039771,d.ZGU&amp;psig=AFQjCNGKizbiarHqXUrLrLkfcYjvYM1ULg&amp;ust=143357835432864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27565" y="1113062"/>
            <a:ext cx="9215506" cy="3281957"/>
          </a:xfrm>
        </p:spPr>
        <p:txBody>
          <a:bodyPr>
            <a:normAutofit/>
          </a:bodyPr>
          <a:lstStyle/>
          <a:p>
            <a:r>
              <a:rPr lang="en-GB" b="1" u="sng">
                <a:effectLst>
                  <a:outerShdw blurRad="38100" dist="38100" dir="2700000" algn="tl">
                    <a:srgbClr val="000000">
                      <a:alpha val="43137"/>
                    </a:srgbClr>
                  </a:outerShdw>
                </a:effectLst>
                <a:latin typeface="Tw Cen MT" panose="020B0602020104020603" pitchFamily="34" charset="0"/>
                <a:cs typeface="Aharoni" panose="02010803020104030203" pitchFamily="2" charset="-79"/>
              </a:rPr>
              <a:t>Starting Reception</a:t>
            </a:r>
          </a:p>
        </p:txBody>
      </p:sp>
      <p:sp>
        <p:nvSpPr>
          <p:cNvPr id="3" name="Subtitle 2"/>
          <p:cNvSpPr>
            <a:spLocks noGrp="1"/>
          </p:cNvSpPr>
          <p:nvPr>
            <p:ph type="subTitle" idx="1"/>
          </p:nvPr>
        </p:nvSpPr>
        <p:spPr>
          <a:xfrm>
            <a:off x="8160773" y="4591665"/>
            <a:ext cx="3382298" cy="1150156"/>
          </a:xfrm>
        </p:spPr>
        <p:txBody>
          <a:bodyPr>
            <a:normAutofit/>
          </a:bodyPr>
          <a:lstStyle/>
          <a:p>
            <a:r>
              <a:rPr lang="en-GB" b="1" u="sng">
                <a:latin typeface="Tw Cen MT" panose="020B0602020104020603" pitchFamily="34" charset="0"/>
              </a:rPr>
              <a:t>Welcome to Raglan Primary School</a:t>
            </a:r>
          </a:p>
        </p:txBody>
      </p:sp>
      <p:pic>
        <p:nvPicPr>
          <p:cNvPr id="4" name="Picture 3">
            <a:extLst>
              <a:ext uri="{FF2B5EF4-FFF2-40B4-BE49-F238E27FC236}">
                <a16:creationId xmlns:a16="http://schemas.microsoft.com/office/drawing/2014/main" id="{9748C4D5-CC2D-4CFF-85EA-8DBDFAA25A10}"/>
              </a:ext>
            </a:extLst>
          </p:cNvPr>
          <p:cNvPicPr>
            <a:picLocks noChangeAspect="1"/>
          </p:cNvPicPr>
          <p:nvPr/>
        </p:nvPicPr>
        <p:blipFill>
          <a:blip r:embed="rId2"/>
          <a:stretch>
            <a:fillRect/>
          </a:stretch>
        </p:blipFill>
        <p:spPr>
          <a:xfrm>
            <a:off x="2763996" y="137128"/>
            <a:ext cx="6470907" cy="1310359"/>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64356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36734" y="609600"/>
            <a:ext cx="3737268" cy="1320800"/>
          </a:xfrm>
        </p:spPr>
        <p:txBody>
          <a:bodyPr>
            <a:normAutofit/>
          </a:bodyPr>
          <a:lstStyle/>
          <a:p>
            <a:r>
              <a:rPr lang="en-GB">
                <a:latin typeface="Tw Cen MT" panose="020B0602020104020603" pitchFamily="34" charset="0"/>
              </a:rPr>
              <a:t> </a:t>
            </a:r>
            <a:r>
              <a:rPr lang="en-GB" b="1" u="sng">
                <a:latin typeface="Tw Cen MT" panose="020B0602020104020603" pitchFamily="34" charset="0"/>
              </a:rPr>
              <a:t>Phonics:</a:t>
            </a:r>
          </a:p>
        </p:txBody>
      </p:sp>
      <p:sp>
        <p:nvSpPr>
          <p:cNvPr id="3" name="Content Placeholder 2"/>
          <p:cNvSpPr>
            <a:spLocks noGrp="1"/>
          </p:cNvSpPr>
          <p:nvPr>
            <p:ph idx="1"/>
          </p:nvPr>
        </p:nvSpPr>
        <p:spPr>
          <a:xfrm>
            <a:off x="5394960" y="2314427"/>
            <a:ext cx="4347392" cy="4389543"/>
          </a:xfrm>
        </p:spPr>
        <p:txBody>
          <a:bodyPr>
            <a:normAutofit/>
          </a:bodyPr>
          <a:lstStyle/>
          <a:p>
            <a:pPr>
              <a:lnSpc>
                <a:spcPct val="90000"/>
              </a:lnSpc>
            </a:pPr>
            <a:r>
              <a:rPr lang="en-GB" sz="1600" b="1">
                <a:latin typeface="Tw Cen MT" panose="020B0602020104020603" pitchFamily="34" charset="0"/>
                <a:ea typeface="+mj-ea"/>
                <a:cs typeface="+mj-cs"/>
              </a:rPr>
              <a:t>Your child will be taught phonics using the Letters and Sounds phonic scheme. </a:t>
            </a:r>
          </a:p>
          <a:p>
            <a:pPr>
              <a:lnSpc>
                <a:spcPct val="90000"/>
              </a:lnSpc>
            </a:pPr>
            <a:endParaRPr lang="en-GB" sz="1600" b="1">
              <a:latin typeface="Tw Cen MT" panose="020B0602020104020603" pitchFamily="34" charset="0"/>
              <a:ea typeface="+mj-ea"/>
              <a:cs typeface="+mj-cs"/>
            </a:endParaRPr>
          </a:p>
          <a:p>
            <a:pPr>
              <a:lnSpc>
                <a:spcPct val="90000"/>
              </a:lnSpc>
            </a:pPr>
            <a:r>
              <a:rPr lang="en-GB" sz="1600" b="1">
                <a:latin typeface="Tw Cen MT" panose="020B0602020104020603" pitchFamily="34" charset="0"/>
                <a:ea typeface="+mj-ea"/>
                <a:cs typeface="+mj-cs"/>
              </a:rPr>
              <a:t>At Raglan we teach the letter sounds first, this helps your child to read and write a range of simple and more complex words.</a:t>
            </a:r>
          </a:p>
          <a:p>
            <a:pPr>
              <a:lnSpc>
                <a:spcPct val="90000"/>
              </a:lnSpc>
            </a:pPr>
            <a:endParaRPr lang="en-GB" sz="1600" b="1">
              <a:latin typeface="Tw Cen MT" panose="020B0602020104020603" pitchFamily="34" charset="0"/>
              <a:ea typeface="+mj-ea"/>
              <a:cs typeface="+mj-cs"/>
            </a:endParaRPr>
          </a:p>
          <a:p>
            <a:pPr>
              <a:lnSpc>
                <a:spcPct val="90000"/>
              </a:lnSpc>
            </a:pPr>
            <a:r>
              <a:rPr lang="en-GB" sz="1600" b="1">
                <a:latin typeface="Tw Cen MT" panose="020B0602020104020603" pitchFamily="34" charset="0"/>
                <a:ea typeface="+mj-ea"/>
                <a:cs typeface="+mj-cs"/>
              </a:rPr>
              <a:t>The EYFS team will be running phonic sessions for parents later in the year. We encourage all parents to come along as it will give you a greater understanding of how we teach reading and writing skills and support you to support your child.</a:t>
            </a:r>
          </a:p>
          <a:p>
            <a:pPr marL="0" indent="0">
              <a:lnSpc>
                <a:spcPct val="90000"/>
              </a:lnSpc>
              <a:buNone/>
            </a:pPr>
            <a:endParaRPr lang="en-GB" sz="1500">
              <a:latin typeface="Comic Sans MS" panose="030F0702030302020204" pitchFamily="66" charset="0"/>
              <a:ea typeface="+mj-ea"/>
              <a:cs typeface="+mj-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15784" y="1234090"/>
            <a:ext cx="4934990" cy="3686011"/>
          </a:xfrm>
          <a:prstGeom prst="rect">
            <a:avLst/>
          </a:prstGeom>
        </p:spPr>
      </p:pic>
    </p:spTree>
    <p:extLst>
      <p:ext uri="{BB962C8B-B14F-4D97-AF65-F5344CB8AC3E}">
        <p14:creationId xmlns:p14="http://schemas.microsoft.com/office/powerpoint/2010/main" val="139441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197" y="595350"/>
            <a:ext cx="8691412" cy="531086"/>
          </a:xfrm>
        </p:spPr>
        <p:txBody>
          <a:bodyPr>
            <a:normAutofit fontScale="90000"/>
          </a:bodyPr>
          <a:lstStyle/>
          <a:p>
            <a:r>
              <a:rPr lang="en-GB">
                <a:latin typeface="Tw Cen MT" panose="020B0602020104020603" pitchFamily="34" charset="0"/>
              </a:rPr>
              <a:t>                        </a:t>
            </a:r>
            <a:r>
              <a:rPr lang="en-GB" sz="6000" b="1" u="sng">
                <a:latin typeface="Tw Cen MT" panose="020B0602020104020603" pitchFamily="34" charset="0"/>
              </a:rPr>
              <a:t>Writing:</a:t>
            </a:r>
          </a:p>
        </p:txBody>
      </p:sp>
      <p:sp>
        <p:nvSpPr>
          <p:cNvPr id="4" name="TextBox 3"/>
          <p:cNvSpPr txBox="1"/>
          <p:nvPr/>
        </p:nvSpPr>
        <p:spPr>
          <a:xfrm>
            <a:off x="718708" y="1547135"/>
            <a:ext cx="10628586" cy="646331"/>
          </a:xfrm>
          <a:prstGeom prst="rect">
            <a:avLst/>
          </a:prstGeom>
          <a:noFill/>
        </p:spPr>
        <p:txBody>
          <a:bodyPr wrap="square" rtlCol="0">
            <a:spAutoFit/>
          </a:bodyPr>
          <a:lstStyle/>
          <a:p>
            <a:r>
              <a:rPr lang="en-GB" b="1">
                <a:solidFill>
                  <a:srgbClr val="002060"/>
                </a:solidFill>
                <a:latin typeface="Tw Cen MT" panose="020B0602020104020603" pitchFamily="34" charset="0"/>
              </a:rPr>
              <a:t>Emergent writing is to be encouraged! Please don’t be concerned if your child is still mark making at the beginning of Reception, this is a natural stage of their development.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2556" y="2614165"/>
            <a:ext cx="3201595" cy="36103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17" y="2406805"/>
            <a:ext cx="3831021" cy="39286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5690" y="2651410"/>
            <a:ext cx="4260557" cy="36840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56602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355" y="144692"/>
            <a:ext cx="9905998" cy="1478570"/>
          </a:xfrm>
        </p:spPr>
        <p:txBody>
          <a:bodyPr>
            <a:normAutofit/>
          </a:bodyPr>
          <a:lstStyle/>
          <a:p>
            <a:r>
              <a:rPr lang="en-GB" sz="4000" b="1" u="sng">
                <a:latin typeface="Tw Cen MT" panose="020B0602020104020603" pitchFamily="34" charset="0"/>
              </a:rPr>
              <a:t>At the end of the year</a:t>
            </a:r>
            <a:r>
              <a:rPr lang="en-GB" sz="6000" b="1" u="sng">
                <a:latin typeface="Tw Cen MT" panose="020B0602020104020603" pitchFamily="34" charset="0"/>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33379" y="2292733"/>
            <a:ext cx="4816365" cy="3612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517900" y="2303353"/>
            <a:ext cx="4901324" cy="3675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429367" y="2317503"/>
            <a:ext cx="5014524" cy="37608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70113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rawing of a cartoon character&#10;&#10;Description automatically generated">
            <a:extLst>
              <a:ext uri="{FF2B5EF4-FFF2-40B4-BE49-F238E27FC236}">
                <a16:creationId xmlns:a16="http://schemas.microsoft.com/office/drawing/2014/main" id="{D8FF7C46-423B-48DB-BBB4-9CB1E2F1079F}"/>
              </a:ext>
            </a:extLst>
          </p:cNvPr>
          <p:cNvPicPr>
            <a:picLocks noChangeAspect="1"/>
          </p:cNvPicPr>
          <p:nvPr/>
        </p:nvPicPr>
        <p:blipFill rotWithShape="1">
          <a:blip r:embed="rId2"/>
          <a:srcRect l="11178" r="18935"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p:spPr>
      </p:pic>
      <p:sp>
        <p:nvSpPr>
          <p:cNvPr id="7" name="Title 6">
            <a:extLst>
              <a:ext uri="{FF2B5EF4-FFF2-40B4-BE49-F238E27FC236}">
                <a16:creationId xmlns:a16="http://schemas.microsoft.com/office/drawing/2014/main" id="{D636299D-D4B9-490C-90E8-365A28844295}"/>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a:latin typeface="Tw Cen MT" panose="020B0602020104020603" pitchFamily="34" charset="0"/>
              </a:rPr>
              <a:t>                </a:t>
            </a:r>
            <a:r>
              <a:rPr lang="en-US" b="1" u="sng" err="1">
                <a:latin typeface="Tw Cen MT" panose="020B0602020104020603" pitchFamily="34" charset="0"/>
              </a:rPr>
              <a:t>Maths</a:t>
            </a:r>
            <a:endParaRPr lang="en-US" b="1" u="sng">
              <a:latin typeface="Tw Cen MT" panose="020B0602020104020603" pitchFamily="34" charset="0"/>
            </a:endParaRPr>
          </a:p>
        </p:txBody>
      </p:sp>
      <p:sp>
        <p:nvSpPr>
          <p:cNvPr id="8" name="Rectangle 7">
            <a:extLst>
              <a:ext uri="{FF2B5EF4-FFF2-40B4-BE49-F238E27FC236}">
                <a16:creationId xmlns:a16="http://schemas.microsoft.com/office/drawing/2014/main" id="{73D0F296-7802-4445-8841-95611F7F5E7E}"/>
              </a:ext>
            </a:extLst>
          </p:cNvPr>
          <p:cNvSpPr/>
          <p:nvPr/>
        </p:nvSpPr>
        <p:spPr>
          <a:xfrm>
            <a:off x="677333" y="1443789"/>
            <a:ext cx="4087171" cy="5024388"/>
          </a:xfrm>
          <a:prstGeom prst="rect">
            <a:avLst/>
          </a:prstGeom>
        </p:spPr>
        <p:txBody>
          <a:bodyPr vert="horz" lIns="91440" tIns="45720" rIns="91440" bIns="45720" rtlCol="0">
            <a:normAutofit lnSpcReduction="10000"/>
          </a:bodyPr>
          <a:lstStyle/>
          <a:p>
            <a:pPr indent="-228600">
              <a:spcBef>
                <a:spcPts val="1000"/>
              </a:spcBef>
              <a:buClr>
                <a:schemeClr val="accent1"/>
              </a:buClr>
              <a:buSzPct val="80000"/>
              <a:buFont typeface="Wingdings 3" charset="2"/>
              <a:buChar char=""/>
            </a:pPr>
            <a:r>
              <a:rPr lang="en-GB">
                <a:latin typeface="Tw Cen MT" panose="020B0602020104020603" pitchFamily="34" charset="0"/>
              </a:rPr>
              <a:t>In Reception, your child will learn to: Count reliably with numbers from 1 to 20, place them in order and say which number is one more or one less than a given number. Use quantities and objects to add and subtract 2 single-digit numbers and count on or back to find the answer.</a:t>
            </a:r>
            <a:endParaRPr lang="en-US">
              <a:solidFill>
                <a:schemeClr val="tx1">
                  <a:lumMod val="75000"/>
                  <a:lumOff val="25000"/>
                </a:schemeClr>
              </a:solidFill>
              <a:latin typeface="Tw Cen MT" panose="020B0602020104020603" pitchFamily="34" charset="0"/>
            </a:endParaRPr>
          </a:p>
          <a:p>
            <a:pPr indent="-228600">
              <a:spcBef>
                <a:spcPts val="1000"/>
              </a:spcBef>
              <a:buClr>
                <a:schemeClr val="accent1"/>
              </a:buClr>
              <a:buSzPct val="80000"/>
              <a:buFont typeface="Wingdings 3" charset="2"/>
              <a:buChar char=""/>
            </a:pPr>
            <a:r>
              <a:rPr lang="en-US">
                <a:solidFill>
                  <a:schemeClr val="tx1">
                    <a:lumMod val="75000"/>
                    <a:lumOff val="25000"/>
                  </a:schemeClr>
                </a:solidFill>
                <a:latin typeface="Tw Cen MT" panose="020B0602020104020603" pitchFamily="34" charset="0"/>
              </a:rPr>
              <a:t>By the end of</a:t>
            </a:r>
            <a:r>
              <a:rPr lang="en-GB">
                <a:solidFill>
                  <a:schemeClr val="tx1">
                    <a:lumMod val="75000"/>
                    <a:lumOff val="25000"/>
                  </a:schemeClr>
                </a:solidFill>
                <a:latin typeface="Tw Cen MT" panose="020B0602020104020603" pitchFamily="34" charset="0"/>
              </a:rPr>
              <a:t> the children will have a good composition of numbers up to 10. This means that  they will understand that numbers are made up of other numbers. They’ll ‘see that all numbers are made up of ones, and then that they can be made up of pairs of bigger numbers. So for example, 5 is made of ‘five ones’, or of ‘1 and 4’, or of ‘2 and 3’.</a:t>
            </a:r>
            <a:endParaRPr lang="en-US">
              <a:solidFill>
                <a:schemeClr val="tx1">
                  <a:lumMod val="75000"/>
                  <a:lumOff val="25000"/>
                </a:schemeClr>
              </a:solidFill>
              <a:latin typeface="Tw Cen MT" panose="020B0602020104020603" pitchFamily="34" charset="0"/>
            </a:endParaRPr>
          </a:p>
          <a:p>
            <a:pPr indent="-228600">
              <a:spcBef>
                <a:spcPts val="1000"/>
              </a:spcBef>
              <a:buClr>
                <a:schemeClr val="accent1"/>
              </a:buClr>
              <a:buSzPct val="80000"/>
              <a:buFont typeface="Wingdings 3" charset="2"/>
              <a:buChar char=""/>
            </a:pPr>
            <a:r>
              <a:rPr lang="en-US">
                <a:solidFill>
                  <a:schemeClr val="tx1">
                    <a:lumMod val="75000"/>
                    <a:lumOff val="25000"/>
                  </a:schemeClr>
                </a:solidFill>
                <a:latin typeface="Tw Cen MT" panose="020B0602020104020603" pitchFamily="34" charset="0"/>
              </a:rPr>
              <a:t> The children will learn how to add, subtract, halve and double over the year. </a:t>
            </a:r>
          </a:p>
        </p:txBody>
      </p:sp>
    </p:spTree>
    <p:extLst>
      <p:ext uri="{BB962C8B-B14F-4D97-AF65-F5344CB8AC3E}">
        <p14:creationId xmlns:p14="http://schemas.microsoft.com/office/powerpoint/2010/main" val="876694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96B0D-A649-4AD8-8986-5A1A2838FDCE}"/>
              </a:ext>
            </a:extLst>
          </p:cNvPr>
          <p:cNvSpPr>
            <a:spLocks noGrp="1"/>
          </p:cNvSpPr>
          <p:nvPr>
            <p:ph type="title"/>
          </p:nvPr>
        </p:nvSpPr>
        <p:spPr/>
        <p:txBody>
          <a:bodyPr/>
          <a:lstStyle/>
          <a:p>
            <a:r>
              <a:rPr lang="en-GB" altLang="en-US" b="1" u="sng">
                <a:latin typeface="Tw Cen MT" panose="020B0602020104020603" pitchFamily="34" charset="0"/>
              </a:rPr>
              <a:t>Monitoring Progress</a:t>
            </a:r>
            <a:endParaRPr lang="en-GB">
              <a:latin typeface="Tw Cen MT" panose="020B0602020104020603" pitchFamily="34" charset="0"/>
            </a:endParaRPr>
          </a:p>
        </p:txBody>
      </p:sp>
      <p:sp>
        <p:nvSpPr>
          <p:cNvPr id="3" name="Rectangle 3">
            <a:extLst>
              <a:ext uri="{FF2B5EF4-FFF2-40B4-BE49-F238E27FC236}">
                <a16:creationId xmlns:a16="http://schemas.microsoft.com/office/drawing/2014/main" id="{A404A2EA-B28E-4FC3-8D24-DD8A2954C76F}"/>
              </a:ext>
            </a:extLst>
          </p:cNvPr>
          <p:cNvSpPr txBox="1">
            <a:spLocks noChangeArrowheads="1"/>
          </p:cNvSpPr>
          <p:nvPr/>
        </p:nvSpPr>
        <p:spPr>
          <a:xfrm>
            <a:off x="301141" y="2434908"/>
            <a:ext cx="8596312" cy="3741448"/>
          </a:xfrm>
          <a:prstGeom prst="rect">
            <a:avLst/>
          </a:prstGeom>
        </p:spPr>
        <p:txBody>
          <a:bodyPr lIns="91440" tIns="45720" rIns="91440" bIns="45720" anchor="t">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10000"/>
              </a:lnSpc>
              <a:buNone/>
            </a:pPr>
            <a:r>
              <a:rPr lang="en-GB" altLang="en-US" sz="2400" dirty="0">
                <a:latin typeface="Tw Cen MT"/>
              </a:rPr>
              <a:t>   Each of the 7 areas of learning has its own set of </a:t>
            </a:r>
            <a:r>
              <a:rPr lang="en-GB" altLang="en-US" sz="2400" u="sng" dirty="0">
                <a:solidFill>
                  <a:schemeClr val="folHlink"/>
                </a:solidFill>
                <a:latin typeface="Tw Cen MT"/>
              </a:rPr>
              <a:t>Early Learning Goals</a:t>
            </a:r>
            <a:r>
              <a:rPr lang="en-GB" altLang="en-US" sz="2400" dirty="0">
                <a:latin typeface="Tw Cen MT"/>
              </a:rPr>
              <a:t> which determine what most children are expected to achieve by the </a:t>
            </a:r>
            <a:r>
              <a:rPr lang="en-GB" altLang="en-US" sz="2400" i="1" u="sng" dirty="0">
                <a:solidFill>
                  <a:schemeClr val="folHlink"/>
                </a:solidFill>
                <a:latin typeface="Tw Cen MT"/>
              </a:rPr>
              <a:t>end</a:t>
            </a:r>
            <a:r>
              <a:rPr lang="en-GB" altLang="en-US" sz="2400" u="sng" dirty="0">
                <a:solidFill>
                  <a:schemeClr val="folHlink"/>
                </a:solidFill>
                <a:latin typeface="Tw Cen MT"/>
              </a:rPr>
              <a:t> </a:t>
            </a:r>
            <a:r>
              <a:rPr lang="en-GB" altLang="en-US" sz="2400" dirty="0">
                <a:latin typeface="Tw Cen MT"/>
              </a:rPr>
              <a:t>of Reception. </a:t>
            </a:r>
            <a:endParaRPr lang="en-GB" altLang="en-US" sz="2400" dirty="0">
              <a:latin typeface="Tw Cen MT" panose="020B0602020104020603" pitchFamily="34" charset="0"/>
            </a:endParaRPr>
          </a:p>
          <a:p>
            <a:pPr>
              <a:buFont typeface="Wingdings" panose="05000000000000000000" pitchFamily="2" charset="2"/>
              <a:buNone/>
            </a:pPr>
            <a:endParaRPr lang="en-GB" altLang="en-US">
              <a:latin typeface="Tw Cen MT" panose="020B0602020104020603" pitchFamily="34" charset="0"/>
            </a:endParaRPr>
          </a:p>
          <a:p>
            <a:pPr>
              <a:lnSpc>
                <a:spcPct val="115000"/>
              </a:lnSpc>
              <a:buNone/>
            </a:pPr>
            <a:r>
              <a:rPr lang="en-GB" altLang="en-US" sz="2400" dirty="0">
                <a:latin typeface="Tw Cen MT"/>
              </a:rPr>
              <a:t>    This profile is used throughout the year and provides a well- rounded picture of your child's knowledges, understanding and abilities.</a:t>
            </a:r>
          </a:p>
          <a:p>
            <a:pPr>
              <a:lnSpc>
                <a:spcPct val="115000"/>
              </a:lnSpc>
              <a:buNone/>
            </a:pPr>
            <a:r>
              <a:rPr lang="en-GB" altLang="en-US" sz="2400" dirty="0">
                <a:latin typeface="Tw Cen MT"/>
              </a:rPr>
              <a:t> At Raglan, we use Tapestry. This is an online learning journey which enables staff to record your child’s unique learning journey</a:t>
            </a:r>
            <a:r>
              <a:rPr lang="en-GB" altLang="en-US" sz="2400" dirty="0">
                <a:latin typeface="+mj-lt"/>
              </a:rPr>
              <a:t>.</a:t>
            </a:r>
            <a:endParaRPr lang="en-GB" altLang="en-US" sz="2400" dirty="0">
              <a:solidFill>
                <a:srgbClr val="002060"/>
              </a:solidFill>
              <a:latin typeface="+mj-lt"/>
            </a:endParaRPr>
          </a:p>
          <a:p>
            <a:pPr>
              <a:lnSpc>
                <a:spcPct val="80000"/>
              </a:lnSpc>
              <a:buFontTx/>
              <a:buNone/>
            </a:pPr>
            <a:endParaRPr lang="en-GB" altLang="en-US" sz="2400">
              <a:solidFill>
                <a:schemeClr val="folHlink"/>
              </a:solidFill>
            </a:endParaRPr>
          </a:p>
          <a:p>
            <a:pPr>
              <a:lnSpc>
                <a:spcPct val="80000"/>
              </a:lnSpc>
            </a:pPr>
            <a:endParaRPr lang="en-GB" altLang="en-US" sz="800" i="1"/>
          </a:p>
          <a:p>
            <a:pPr>
              <a:lnSpc>
                <a:spcPct val="80000"/>
              </a:lnSpc>
            </a:pPr>
            <a:endParaRPr lang="en-GB" altLang="en-US" sz="800" i="1"/>
          </a:p>
        </p:txBody>
      </p:sp>
      <p:pic>
        <p:nvPicPr>
          <p:cNvPr id="7" name="Picture 6"/>
          <p:cNvPicPr>
            <a:picLocks noChangeAspect="1"/>
          </p:cNvPicPr>
          <p:nvPr/>
        </p:nvPicPr>
        <p:blipFill>
          <a:blip r:embed="rId2"/>
          <a:stretch>
            <a:fillRect/>
          </a:stretch>
        </p:blipFill>
        <p:spPr>
          <a:xfrm>
            <a:off x="9882397" y="1327150"/>
            <a:ext cx="1531198" cy="2330450"/>
          </a:xfrm>
          <a:prstGeom prst="rect">
            <a:avLst/>
          </a:prstGeom>
        </p:spPr>
      </p:pic>
      <p:pic>
        <p:nvPicPr>
          <p:cNvPr id="8" name="Picture 7"/>
          <p:cNvPicPr>
            <a:picLocks noChangeAspect="1"/>
          </p:cNvPicPr>
          <p:nvPr/>
        </p:nvPicPr>
        <p:blipFill>
          <a:blip r:embed="rId3"/>
          <a:stretch>
            <a:fillRect/>
          </a:stretch>
        </p:blipFill>
        <p:spPr>
          <a:xfrm>
            <a:off x="7820480" y="846807"/>
            <a:ext cx="1896334" cy="1210963"/>
          </a:xfrm>
          <a:prstGeom prst="rect">
            <a:avLst/>
          </a:prstGeom>
        </p:spPr>
      </p:pic>
      <p:pic>
        <p:nvPicPr>
          <p:cNvPr id="9" name="Picture 8"/>
          <p:cNvPicPr>
            <a:picLocks noChangeAspect="1"/>
          </p:cNvPicPr>
          <p:nvPr/>
        </p:nvPicPr>
        <p:blipFill>
          <a:blip r:embed="rId4"/>
          <a:stretch>
            <a:fillRect/>
          </a:stretch>
        </p:blipFill>
        <p:spPr>
          <a:xfrm>
            <a:off x="9916366" y="4011082"/>
            <a:ext cx="1730260" cy="2309986"/>
          </a:xfrm>
          <a:prstGeom prst="rect">
            <a:avLst/>
          </a:prstGeom>
        </p:spPr>
      </p:pic>
    </p:spTree>
    <p:extLst>
      <p:ext uri="{BB962C8B-B14F-4D97-AF65-F5344CB8AC3E}">
        <p14:creationId xmlns:p14="http://schemas.microsoft.com/office/powerpoint/2010/main" val="209521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30" y="72786"/>
            <a:ext cx="10515600" cy="1325563"/>
          </a:xfrm>
        </p:spPr>
        <p:txBody>
          <a:bodyPr>
            <a:normAutofit/>
          </a:bodyPr>
          <a:lstStyle/>
          <a:p>
            <a:r>
              <a:rPr lang="en-GB">
                <a:solidFill>
                  <a:srgbClr val="0000CC"/>
                </a:solidFill>
              </a:rPr>
              <a:t>        </a:t>
            </a:r>
            <a:endParaRPr lang="en-GB" sz="8000" b="1" u="sng">
              <a:latin typeface="Comic Sans MS" panose="030F0702030302020204" pitchFamily="66" charset="0"/>
            </a:endParaRPr>
          </a:p>
        </p:txBody>
      </p:sp>
      <p:sp>
        <p:nvSpPr>
          <p:cNvPr id="7" name="Rectangle 2"/>
          <p:cNvSpPr txBox="1">
            <a:spLocks noChangeArrowheads="1"/>
          </p:cNvSpPr>
          <p:nvPr/>
        </p:nvSpPr>
        <p:spPr>
          <a:xfrm>
            <a:off x="1821332" y="306939"/>
            <a:ext cx="6815158" cy="8572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solidFill>
                  <a:schemeClr val="tx2"/>
                </a:solidFill>
              </a:rPr>
              <a:t>          </a:t>
            </a:r>
            <a:r>
              <a:rPr lang="en-GB" sz="4000" u="sng">
                <a:solidFill>
                  <a:schemeClr val="bg1"/>
                </a:solidFill>
              </a:rPr>
              <a:t>Transition into Reception</a:t>
            </a:r>
          </a:p>
        </p:txBody>
      </p:sp>
      <p:sp>
        <p:nvSpPr>
          <p:cNvPr id="8" name="Text Box 6"/>
          <p:cNvSpPr txBox="1">
            <a:spLocks noChangeArrowheads="1"/>
          </p:cNvSpPr>
          <p:nvPr/>
        </p:nvSpPr>
        <p:spPr bwMode="auto">
          <a:xfrm>
            <a:off x="937335" y="1120627"/>
            <a:ext cx="2437631" cy="707886"/>
          </a:xfrm>
          <a:prstGeom prst="rect">
            <a:avLst/>
          </a:prstGeom>
          <a:noFill/>
          <a:ln w="9525">
            <a:noFill/>
            <a:miter lim="800000"/>
            <a:headEnd/>
            <a:tailEnd/>
          </a:ln>
          <a:effectLst/>
        </p:spPr>
        <p:txBody>
          <a:bodyPr wrap="square">
            <a:spAutoFit/>
          </a:bodyPr>
          <a:lstStyle/>
          <a:p>
            <a:pPr algn="ctr">
              <a:spcBef>
                <a:spcPct val="50000"/>
              </a:spcBef>
            </a:pPr>
            <a:r>
              <a:rPr lang="en-GB" sz="2000">
                <a:solidFill>
                  <a:srgbClr val="002060"/>
                </a:solidFill>
                <a:latin typeface="Tw Cen MT" panose="020B0602020104020603" pitchFamily="34" charset="0"/>
              </a:rPr>
              <a:t>There are 60 children starting in reception.</a:t>
            </a:r>
            <a:r>
              <a:rPr lang="en-GB" sz="2000">
                <a:solidFill>
                  <a:schemeClr val="accent1"/>
                </a:solidFill>
                <a:latin typeface="Tw Cen MT" panose="020B0602020104020603" pitchFamily="34" charset="0"/>
              </a:rPr>
              <a:t> </a:t>
            </a:r>
          </a:p>
        </p:txBody>
      </p:sp>
      <p:sp>
        <p:nvSpPr>
          <p:cNvPr id="11" name="Text Box 4"/>
          <p:cNvSpPr txBox="1">
            <a:spLocks noChangeArrowheads="1"/>
          </p:cNvSpPr>
          <p:nvPr/>
        </p:nvSpPr>
        <p:spPr bwMode="auto">
          <a:xfrm>
            <a:off x="8701517" y="1597328"/>
            <a:ext cx="2808287" cy="3016210"/>
          </a:xfrm>
          <a:prstGeom prst="rect">
            <a:avLst/>
          </a:prstGeom>
          <a:noFill/>
          <a:ln w="9525">
            <a:noFill/>
            <a:miter lim="800000"/>
            <a:headEnd/>
            <a:tailEnd/>
          </a:ln>
          <a:effectLst/>
        </p:spPr>
        <p:txBody>
          <a:bodyPr>
            <a:spAutoFit/>
          </a:bodyPr>
          <a:lstStyle/>
          <a:p>
            <a:pPr algn="ctr">
              <a:spcBef>
                <a:spcPct val="50000"/>
              </a:spcBef>
            </a:pPr>
            <a:r>
              <a:rPr lang="en-GB" sz="2000">
                <a:latin typeface="Tw Cen MT" panose="020B0602020104020603" pitchFamily="34" charset="0"/>
              </a:rPr>
              <a:t>Staggered transition will take place during the first few weeks of the new term to ensure all children are safe, secure, familiar and happy in their new routine.</a:t>
            </a:r>
          </a:p>
          <a:p>
            <a:pPr algn="ctr">
              <a:spcBef>
                <a:spcPct val="50000"/>
              </a:spcBef>
            </a:pPr>
            <a:r>
              <a:rPr lang="en-GB" sz="2000">
                <a:latin typeface="Tw Cen MT" panose="020B0602020104020603" pitchFamily="34" charset="0"/>
              </a:rPr>
              <a:t>Each child will be given a date for starting school.</a:t>
            </a:r>
          </a:p>
        </p:txBody>
      </p:sp>
      <p:sp>
        <p:nvSpPr>
          <p:cNvPr id="12" name="Text Box 8"/>
          <p:cNvSpPr txBox="1">
            <a:spLocks noChangeArrowheads="1"/>
          </p:cNvSpPr>
          <p:nvPr/>
        </p:nvSpPr>
        <p:spPr bwMode="auto">
          <a:xfrm>
            <a:off x="4305300" y="3932489"/>
            <a:ext cx="3892588" cy="1631216"/>
          </a:xfrm>
          <a:prstGeom prst="rect">
            <a:avLst/>
          </a:prstGeom>
          <a:noFill/>
          <a:ln w="9525">
            <a:noFill/>
            <a:miter lim="800000"/>
            <a:headEnd/>
            <a:tailEnd/>
          </a:ln>
          <a:effectLst/>
        </p:spPr>
        <p:txBody>
          <a:bodyPr wrap="square" lIns="91440" tIns="45720" rIns="91440" bIns="45720" anchor="t">
            <a:spAutoFit/>
          </a:bodyPr>
          <a:lstStyle/>
          <a:p>
            <a:pPr algn="ctr">
              <a:spcBef>
                <a:spcPct val="50000"/>
              </a:spcBef>
            </a:pPr>
            <a:r>
              <a:rPr lang="en-GB" sz="2000" dirty="0">
                <a:solidFill>
                  <a:srgbClr val="002060"/>
                </a:solidFill>
                <a:latin typeface="Tw Cen MT"/>
              </a:rPr>
              <a:t>If a child takes longer to settle into the routine of full -time school, staff will work in partnership with parents to extend and modify the transition arrangements in September.</a:t>
            </a:r>
          </a:p>
        </p:txBody>
      </p:sp>
      <p:pic>
        <p:nvPicPr>
          <p:cNvPr id="4" name="Picture 3"/>
          <p:cNvPicPr>
            <a:picLocks noChangeAspect="1"/>
          </p:cNvPicPr>
          <p:nvPr/>
        </p:nvPicPr>
        <p:blipFill>
          <a:blip r:embed="rId3"/>
          <a:stretch>
            <a:fillRect/>
          </a:stretch>
        </p:blipFill>
        <p:spPr>
          <a:xfrm rot="20654973">
            <a:off x="389670" y="4276903"/>
            <a:ext cx="2894370" cy="2579228"/>
          </a:xfrm>
          <a:prstGeom prst="rect">
            <a:avLst/>
          </a:prstGeom>
        </p:spPr>
      </p:pic>
      <p:pic>
        <p:nvPicPr>
          <p:cNvPr id="5" name="Picture 4"/>
          <p:cNvPicPr>
            <a:picLocks noChangeAspect="1"/>
          </p:cNvPicPr>
          <p:nvPr/>
        </p:nvPicPr>
        <p:blipFill>
          <a:blip r:embed="rId4"/>
          <a:stretch>
            <a:fillRect/>
          </a:stretch>
        </p:blipFill>
        <p:spPr>
          <a:xfrm>
            <a:off x="5228911" y="2274875"/>
            <a:ext cx="1228732" cy="1231641"/>
          </a:xfrm>
          <a:prstGeom prst="rect">
            <a:avLst/>
          </a:prstGeom>
        </p:spPr>
      </p:pic>
      <p:sp>
        <p:nvSpPr>
          <p:cNvPr id="6" name="Rectangle 5">
            <a:extLst>
              <a:ext uri="{FF2B5EF4-FFF2-40B4-BE49-F238E27FC236}">
                <a16:creationId xmlns:a16="http://schemas.microsoft.com/office/drawing/2014/main" id="{388802CB-86A6-4FA0-94CD-A049E38AEBF3}"/>
              </a:ext>
            </a:extLst>
          </p:cNvPr>
          <p:cNvSpPr/>
          <p:nvPr/>
        </p:nvSpPr>
        <p:spPr>
          <a:xfrm>
            <a:off x="601327" y="3133716"/>
            <a:ext cx="3350912" cy="646331"/>
          </a:xfrm>
          <a:prstGeom prst="rect">
            <a:avLst/>
          </a:prstGeom>
        </p:spPr>
        <p:txBody>
          <a:bodyPr wrap="square">
            <a:spAutoFit/>
          </a:bodyPr>
          <a:lstStyle/>
          <a:p>
            <a:r>
              <a:rPr lang="en-GB">
                <a:latin typeface="Tw Cen MT" panose="020B0602020104020603" pitchFamily="34" charset="0"/>
              </a:rPr>
              <a:t>Parent teacher conferences  begin at the end of August.</a:t>
            </a:r>
            <a:endParaRPr lang="en-GB">
              <a:latin typeface="+mj-lt"/>
            </a:endParaRPr>
          </a:p>
        </p:txBody>
      </p:sp>
    </p:spTree>
    <p:extLst>
      <p:ext uri="{BB962C8B-B14F-4D97-AF65-F5344CB8AC3E}">
        <p14:creationId xmlns:p14="http://schemas.microsoft.com/office/powerpoint/2010/main" val="164307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8286" y="329136"/>
            <a:ext cx="9905998" cy="1478570"/>
          </a:xfrm>
        </p:spPr>
        <p:txBody>
          <a:bodyPr vert="horz" lIns="91440" tIns="45720" rIns="91440" bIns="45720" rtlCol="0" anchor="t">
            <a:normAutofit/>
          </a:bodyPr>
          <a:lstStyle/>
          <a:p>
            <a:r>
              <a:rPr lang="en-US"/>
              <a:t>        </a:t>
            </a:r>
            <a:endParaRPr lang="en-US" b="1" u="sng"/>
          </a:p>
        </p:txBody>
      </p:sp>
      <p:sp>
        <p:nvSpPr>
          <p:cNvPr id="3" name="Rectangle 2"/>
          <p:cNvSpPr/>
          <p:nvPr/>
        </p:nvSpPr>
        <p:spPr>
          <a:xfrm>
            <a:off x="4187086" y="1944140"/>
            <a:ext cx="5211607" cy="4406784"/>
          </a:xfrm>
          <a:prstGeom prst="rect">
            <a:avLst/>
          </a:prstGeom>
        </p:spPr>
        <p:txBody>
          <a:bodyPr vert="horz" lIns="91440" tIns="45720" rIns="91440" bIns="45720" rtlCol="0">
            <a:normAutofit/>
          </a:bodyPr>
          <a:lstStyle/>
          <a:p>
            <a:pPr>
              <a:lnSpc>
                <a:spcPct val="90000"/>
              </a:lnSpc>
              <a:spcBef>
                <a:spcPts val="1000"/>
              </a:spcBef>
              <a:buClr>
                <a:schemeClr val="accent1"/>
              </a:buClr>
              <a:buSzPct val="80000"/>
              <a:buFont typeface="Wingdings 3" charset="2"/>
              <a:buChar char=""/>
            </a:pPr>
            <a:r>
              <a:rPr lang="en-US" sz="2000">
                <a:solidFill>
                  <a:schemeClr val="accent1">
                    <a:lumMod val="50000"/>
                  </a:schemeClr>
                </a:solidFill>
                <a:latin typeface="Tw Cen MT" panose="020B0602020104020603" pitchFamily="34" charset="0"/>
              </a:rPr>
              <a:t>To make the transition into Reception a smooth process the children will be staggered in over 3 days. 10 children will start each day until all 60 children are in and will stay until 11:45.</a:t>
            </a:r>
          </a:p>
          <a:p>
            <a:pPr>
              <a:lnSpc>
                <a:spcPct val="90000"/>
              </a:lnSpc>
              <a:spcBef>
                <a:spcPts val="1000"/>
              </a:spcBef>
              <a:buClr>
                <a:schemeClr val="accent1"/>
              </a:buClr>
              <a:buSzPct val="80000"/>
              <a:buFont typeface="Wingdings 3" charset="2"/>
              <a:buChar char=""/>
            </a:pPr>
            <a:endParaRPr lang="en-US" sz="2000">
              <a:solidFill>
                <a:schemeClr val="accent1">
                  <a:lumMod val="50000"/>
                </a:schemeClr>
              </a:solidFill>
              <a:latin typeface="Tw Cen MT" panose="020B0602020104020603" pitchFamily="34" charset="0"/>
            </a:endParaRPr>
          </a:p>
          <a:p>
            <a:pPr>
              <a:lnSpc>
                <a:spcPct val="90000"/>
              </a:lnSpc>
              <a:spcBef>
                <a:spcPts val="1000"/>
              </a:spcBef>
              <a:buClr>
                <a:schemeClr val="accent1"/>
              </a:buClr>
              <a:buSzPct val="80000"/>
              <a:buFont typeface="Wingdings 3" charset="2"/>
              <a:buChar char=""/>
            </a:pPr>
            <a:r>
              <a:rPr lang="en-US" sz="2000">
                <a:solidFill>
                  <a:schemeClr val="accent1">
                    <a:lumMod val="50000"/>
                  </a:schemeClr>
                </a:solidFill>
                <a:latin typeface="Tw Cen MT" panose="020B0602020104020603" pitchFamily="34" charset="0"/>
              </a:rPr>
              <a:t>The children will Stay for Lunch on Thursday and Friday and will be collected at 1:30 for the remainder of the week.</a:t>
            </a:r>
          </a:p>
          <a:p>
            <a:pPr>
              <a:lnSpc>
                <a:spcPct val="90000"/>
              </a:lnSpc>
              <a:spcBef>
                <a:spcPts val="1000"/>
              </a:spcBef>
              <a:buClr>
                <a:schemeClr val="accent1"/>
              </a:buClr>
              <a:buSzPct val="80000"/>
              <a:buFont typeface="Wingdings 3" charset="2"/>
              <a:buChar char=""/>
            </a:pPr>
            <a:endParaRPr lang="en-US" sz="2000">
              <a:solidFill>
                <a:schemeClr val="accent1">
                  <a:lumMod val="50000"/>
                </a:schemeClr>
              </a:solidFill>
              <a:latin typeface="Tw Cen MT" panose="020B0602020104020603" pitchFamily="34" charset="0"/>
            </a:endParaRPr>
          </a:p>
          <a:p>
            <a:pPr>
              <a:lnSpc>
                <a:spcPct val="90000"/>
              </a:lnSpc>
              <a:spcBef>
                <a:spcPts val="1000"/>
              </a:spcBef>
              <a:buClr>
                <a:schemeClr val="accent1"/>
              </a:buClr>
              <a:buSzPct val="80000"/>
              <a:buFont typeface="Wingdings 3" charset="2"/>
              <a:buChar char=""/>
            </a:pPr>
            <a:r>
              <a:rPr lang="en-US" sz="2000">
                <a:solidFill>
                  <a:schemeClr val="accent1">
                    <a:lumMod val="50000"/>
                  </a:schemeClr>
                </a:solidFill>
                <a:latin typeface="Tw Cen MT" panose="020B0602020104020603" pitchFamily="34" charset="0"/>
              </a:rPr>
              <a:t>By the second week, all children will be in full time.</a:t>
            </a:r>
            <a:endParaRPr lang="en-US" sz="1700">
              <a:solidFill>
                <a:schemeClr val="tx1">
                  <a:lumMod val="75000"/>
                  <a:lumOff val="25000"/>
                </a:schemeClr>
              </a:solidFill>
              <a:latin typeface="Tw Cen MT" panose="020B0602020104020603" pitchFamily="34" charset="0"/>
            </a:endParaRPr>
          </a:p>
          <a:p>
            <a:pPr>
              <a:lnSpc>
                <a:spcPct val="90000"/>
              </a:lnSpc>
              <a:spcBef>
                <a:spcPts val="1000"/>
              </a:spcBef>
              <a:buClr>
                <a:schemeClr val="accent1"/>
              </a:buClr>
              <a:buSzPct val="80000"/>
              <a:buFont typeface="Wingdings 3" charset="2"/>
              <a:buChar char=""/>
            </a:pPr>
            <a:endParaRPr lang="en-US" sz="17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17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17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1700">
              <a:solidFill>
                <a:schemeClr val="tx1">
                  <a:lumMod val="75000"/>
                  <a:lumOff val="25000"/>
                </a:schemeClr>
              </a:solidFill>
            </a:endParaRPr>
          </a:p>
        </p:txBody>
      </p:sp>
      <p:sp>
        <p:nvSpPr>
          <p:cNvPr id="7" name="Rectangle 2"/>
          <p:cNvSpPr txBox="1">
            <a:spLocks noChangeArrowheads="1"/>
          </p:cNvSpPr>
          <p:nvPr/>
        </p:nvSpPr>
        <p:spPr>
          <a:xfrm>
            <a:off x="1821332" y="306939"/>
            <a:ext cx="6815158" cy="8572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GB" sz="3400">
                <a:solidFill>
                  <a:schemeClr val="tx2"/>
                </a:solidFill>
                <a:latin typeface="Comic Sans MS" panose="030F0702030302020204" pitchFamily="66" charset="0"/>
              </a:rPr>
              <a:t>          </a:t>
            </a:r>
            <a:r>
              <a:rPr lang="en-GB" sz="3400" u="sng">
                <a:latin typeface="Tw Cen MT" panose="020B0602020104020603" pitchFamily="34" charset="0"/>
              </a:rPr>
              <a:t>Transition into Reception</a:t>
            </a:r>
          </a:p>
        </p:txBody>
      </p:sp>
      <p:sp>
        <p:nvSpPr>
          <p:cNvPr id="8" name="Text Box 6"/>
          <p:cNvSpPr txBox="1">
            <a:spLocks noChangeArrowheads="1"/>
          </p:cNvSpPr>
          <p:nvPr/>
        </p:nvSpPr>
        <p:spPr bwMode="auto">
          <a:xfrm>
            <a:off x="280630" y="936683"/>
            <a:ext cx="2379660" cy="400110"/>
          </a:xfrm>
          <a:prstGeom prst="rect">
            <a:avLst/>
          </a:prstGeom>
          <a:noFill/>
          <a:ln w="9525">
            <a:noFill/>
            <a:miter lim="800000"/>
            <a:headEnd/>
            <a:tailEnd/>
          </a:ln>
          <a:effectLst/>
        </p:spPr>
        <p:txBody>
          <a:bodyPr wrap="square">
            <a:spAutoFit/>
          </a:bodyPr>
          <a:lstStyle/>
          <a:p>
            <a:pPr algn="ctr">
              <a:spcBef>
                <a:spcPct val="50000"/>
              </a:spcBef>
            </a:pPr>
            <a:r>
              <a:rPr lang="en-GB" sz="2000">
                <a:latin typeface="Comic Sans MS" panose="030F0702030302020204" pitchFamily="66"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227" y="1186392"/>
            <a:ext cx="2827031" cy="22606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340" y="3873730"/>
            <a:ext cx="2593067" cy="193679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5115" y="388966"/>
            <a:ext cx="2135255" cy="1594851"/>
          </a:xfrm>
          <a:prstGeom prst="rect">
            <a:avLst/>
          </a:prstGeom>
        </p:spPr>
      </p:pic>
    </p:spTree>
    <p:extLst>
      <p:ext uri="{BB962C8B-B14F-4D97-AF65-F5344CB8AC3E}">
        <p14:creationId xmlns:p14="http://schemas.microsoft.com/office/powerpoint/2010/main" val="335014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093904"/>
          </a:xfrm>
        </p:spPr>
        <p:txBody>
          <a:bodyPr>
            <a:normAutofit/>
          </a:bodyPr>
          <a:lstStyle/>
          <a:p>
            <a:r>
              <a:rPr lang="en-GB">
                <a:solidFill>
                  <a:srgbClr val="0000CC"/>
                </a:solidFill>
              </a:rPr>
              <a:t>        </a:t>
            </a:r>
            <a:endParaRPr lang="en-GB" sz="8000" b="1" u="sng">
              <a:latin typeface="Comic Sans MS" panose="030F0702030302020204" pitchFamily="66" charset="0"/>
            </a:endParaRPr>
          </a:p>
        </p:txBody>
      </p:sp>
      <p:sp>
        <p:nvSpPr>
          <p:cNvPr id="3" name="TextBox 2"/>
          <p:cNvSpPr txBox="1"/>
          <p:nvPr/>
        </p:nvSpPr>
        <p:spPr>
          <a:xfrm>
            <a:off x="2813272" y="414918"/>
            <a:ext cx="7290148" cy="9233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5400">
                <a:solidFill>
                  <a:schemeClr val="tx1"/>
                </a:solidFill>
                <a:latin typeface="Tw Cen MT" panose="020B0602020104020603" pitchFamily="34" charset="0"/>
              </a:rPr>
              <a:t>Organisation</a:t>
            </a:r>
          </a:p>
        </p:txBody>
      </p:sp>
      <p:sp>
        <p:nvSpPr>
          <p:cNvPr id="5" name="TextBox 4"/>
          <p:cNvSpPr txBox="1"/>
          <p:nvPr/>
        </p:nvSpPr>
        <p:spPr>
          <a:xfrm>
            <a:off x="1582453" y="2368668"/>
            <a:ext cx="8179496" cy="83099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b="1" dirty="0">
                <a:solidFill>
                  <a:srgbClr val="000000"/>
                </a:solidFill>
                <a:latin typeface="Tw Cen MT"/>
              </a:rPr>
              <a:t>Start of the day: A soft start is operated at Raglan Primary school. The Reception gate is opened at 8.40 and children are welcomed in by the Teaching assistants.  However on your child’s first day all Reception Staff will be present to welcome your child into school. </a:t>
            </a:r>
            <a:endParaRPr lang="en-GB" sz="1600" b="1">
              <a:solidFill>
                <a:srgbClr val="000000"/>
              </a:solidFill>
              <a:latin typeface="Tw Cen MT" panose="020B0602020104020603" pitchFamily="34" charset="0"/>
            </a:endParaRPr>
          </a:p>
        </p:txBody>
      </p:sp>
      <p:sp>
        <p:nvSpPr>
          <p:cNvPr id="6" name="Rectangle 5"/>
          <p:cNvSpPr/>
          <p:nvPr/>
        </p:nvSpPr>
        <p:spPr>
          <a:xfrm>
            <a:off x="1582453" y="3317302"/>
            <a:ext cx="8225425" cy="1077218"/>
          </a:xfrm>
          <a:prstGeom prst="rect">
            <a:avLst/>
          </a:prstGeom>
        </p:spPr>
        <p:txBody>
          <a:bodyPr wrap="square">
            <a:spAutoFit/>
          </a:bodyPr>
          <a:lstStyle/>
          <a:p>
            <a:pPr marL="285750" indent="-285750">
              <a:buFont typeface="Arial" panose="020B0604020202020204" pitchFamily="34" charset="0"/>
              <a:buChar char="•"/>
            </a:pPr>
            <a:r>
              <a:rPr lang="en-GB" sz="1600" b="1">
                <a:solidFill>
                  <a:schemeClr val="accent2">
                    <a:lumMod val="50000"/>
                  </a:schemeClr>
                </a:solidFill>
                <a:latin typeface="Tw Cen MT" panose="020B0602020104020603" pitchFamily="34" charset="0"/>
              </a:rPr>
              <a:t>The children are supervised at Lunchtime by designated early years  midday assistants. All children are supported and supervised when choosing their lunch or accessing their lunchboxes.  They are encouraged to eat or try most things. After lunch children will have access to the designated E.Y.F.S.  Playground.</a:t>
            </a:r>
          </a:p>
        </p:txBody>
      </p:sp>
      <p:sp>
        <p:nvSpPr>
          <p:cNvPr id="7" name="Rectangle 6"/>
          <p:cNvSpPr/>
          <p:nvPr/>
        </p:nvSpPr>
        <p:spPr>
          <a:xfrm>
            <a:off x="1582453" y="4568351"/>
            <a:ext cx="8713941" cy="1323439"/>
          </a:xfrm>
          <a:prstGeom prst="rect">
            <a:avLst/>
          </a:prstGeom>
        </p:spPr>
        <p:txBody>
          <a:bodyPr wrap="square">
            <a:spAutoFit/>
          </a:bodyPr>
          <a:lstStyle/>
          <a:p>
            <a:pPr marL="285750" indent="-285750">
              <a:lnSpc>
                <a:spcPct val="80000"/>
              </a:lnSpc>
              <a:buFont typeface="Arial" panose="020B0604020202020204" pitchFamily="34" charset="0"/>
              <a:buChar char="•"/>
            </a:pPr>
            <a:r>
              <a:rPr lang="en-GB" sz="1600" b="1">
                <a:solidFill>
                  <a:srgbClr val="000000"/>
                </a:solidFill>
                <a:latin typeface="Tw Cen MT" panose="020B0602020104020603" pitchFamily="34" charset="0"/>
              </a:rPr>
              <a:t>The children will be brought out to the Reception gates by their class teacher and teaching assistant. Children will be dismissed one by one, once they have waved to their grownup. </a:t>
            </a:r>
          </a:p>
          <a:p>
            <a:pPr marL="285750" indent="-285750">
              <a:lnSpc>
                <a:spcPct val="80000"/>
              </a:lnSpc>
              <a:buFont typeface="Arial" panose="020B0604020202020204" pitchFamily="34" charset="0"/>
              <a:buChar char="•"/>
            </a:pPr>
            <a:r>
              <a:rPr lang="en-GB" sz="1600" b="1">
                <a:solidFill>
                  <a:srgbClr val="000000"/>
                </a:solidFill>
                <a:latin typeface="Tw Cen MT" panose="020B0602020104020603" pitchFamily="34" charset="0"/>
              </a:rPr>
              <a:t>All children </a:t>
            </a:r>
            <a:r>
              <a:rPr lang="en-GB" sz="1600" b="1" u="sng">
                <a:solidFill>
                  <a:srgbClr val="000000"/>
                </a:solidFill>
                <a:latin typeface="Tw Cen MT" panose="020B0602020104020603" pitchFamily="34" charset="0"/>
              </a:rPr>
              <a:t>MUST</a:t>
            </a:r>
            <a:r>
              <a:rPr lang="en-GB" sz="1600" b="1">
                <a:solidFill>
                  <a:srgbClr val="000000"/>
                </a:solidFill>
                <a:latin typeface="Tw Cen MT" panose="020B0602020104020603" pitchFamily="34" charset="0"/>
              </a:rPr>
              <a:t> be collected by a familiar adult (over the age of 16 </a:t>
            </a:r>
          </a:p>
          <a:p>
            <a:pPr>
              <a:lnSpc>
                <a:spcPct val="80000"/>
              </a:lnSpc>
            </a:pPr>
            <a:r>
              <a:rPr lang="en-GB" sz="1600" b="1">
                <a:solidFill>
                  <a:srgbClr val="000000"/>
                </a:solidFill>
                <a:latin typeface="Tw Cen MT" panose="020B0602020104020603" pitchFamily="34" charset="0"/>
              </a:rPr>
              <a:t>years).  </a:t>
            </a:r>
          </a:p>
          <a:p>
            <a:pPr>
              <a:lnSpc>
                <a:spcPct val="80000"/>
              </a:lnSpc>
            </a:pPr>
            <a:endParaRPr lang="en-GB">
              <a:latin typeface="Comic Sans MS" panose="030F0702030302020204" pitchFamily="66" charset="0"/>
            </a:endParaRPr>
          </a:p>
          <a:p>
            <a:pPr>
              <a:lnSpc>
                <a:spcPct val="80000"/>
              </a:lnSpc>
            </a:pPr>
            <a:endParaRPr lang="en-GB">
              <a:latin typeface="Comic Sans MS" panose="030F0702030302020204" pitchFamily="66" charset="0"/>
            </a:endParaRPr>
          </a:p>
        </p:txBody>
      </p:sp>
      <p:pic>
        <p:nvPicPr>
          <p:cNvPr id="8" name="Picture 7"/>
          <p:cNvPicPr>
            <a:picLocks noChangeAspect="1"/>
          </p:cNvPicPr>
          <p:nvPr/>
        </p:nvPicPr>
        <p:blipFill>
          <a:blip r:embed="rId3"/>
          <a:stretch>
            <a:fillRect/>
          </a:stretch>
        </p:blipFill>
        <p:spPr>
          <a:xfrm>
            <a:off x="1740777" y="6149172"/>
            <a:ext cx="6927574" cy="643326"/>
          </a:xfrm>
          <a:prstGeom prst="rect">
            <a:avLst/>
          </a:prstGeom>
          <a:ln>
            <a:solidFill>
              <a:schemeClr val="accent1"/>
            </a:solidFill>
          </a:ln>
          <a:effectLst/>
        </p:spPr>
      </p:pic>
    </p:spTree>
    <p:extLst>
      <p:ext uri="{BB962C8B-B14F-4D97-AF65-F5344CB8AC3E}">
        <p14:creationId xmlns:p14="http://schemas.microsoft.com/office/powerpoint/2010/main" val="3839539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322F9-96FA-4CAF-99B3-E3B51C8DBF80}"/>
              </a:ext>
            </a:extLst>
          </p:cNvPr>
          <p:cNvSpPr>
            <a:spLocks noGrp="1"/>
          </p:cNvSpPr>
          <p:nvPr>
            <p:ph type="title"/>
          </p:nvPr>
        </p:nvSpPr>
        <p:spPr>
          <a:xfrm>
            <a:off x="2331904" y="23151"/>
            <a:ext cx="5672409" cy="793487"/>
          </a:xfrm>
        </p:spPr>
        <p:txBody>
          <a:bodyPr vert="horz" lIns="91440" tIns="45720" rIns="91440" bIns="45720" rtlCol="0" anchor="t">
            <a:normAutofit/>
          </a:bodyPr>
          <a:lstStyle/>
          <a:p>
            <a:r>
              <a:rPr lang="en-US">
                <a:latin typeface="Tw Cen MT" panose="020B0602020104020603" pitchFamily="34" charset="0"/>
              </a:rPr>
              <a:t>School uniform</a:t>
            </a:r>
          </a:p>
        </p:txBody>
      </p:sp>
      <p:sp>
        <p:nvSpPr>
          <p:cNvPr id="29" name="Content Placeholder 25">
            <a:extLst>
              <a:ext uri="{FF2B5EF4-FFF2-40B4-BE49-F238E27FC236}">
                <a16:creationId xmlns:a16="http://schemas.microsoft.com/office/drawing/2014/main" id="{63FA0ED4-A821-40C0-A5E1-38387803E7A0}"/>
              </a:ext>
            </a:extLst>
          </p:cNvPr>
          <p:cNvSpPr>
            <a:spLocks noGrp="1"/>
          </p:cNvSpPr>
          <p:nvPr>
            <p:ph sz="half" idx="2"/>
          </p:nvPr>
        </p:nvSpPr>
        <p:spPr>
          <a:xfrm>
            <a:off x="2494065" y="2128140"/>
            <a:ext cx="3367999" cy="3426777"/>
          </a:xfrm>
        </p:spPr>
        <p:txBody>
          <a:bodyPr>
            <a:normAutofit/>
          </a:bodyPr>
          <a:lstStyle/>
          <a:p>
            <a:r>
              <a:rPr lang="en-GB" sz="1600" b="1">
                <a:latin typeface="Tw Cen MT" panose="020B0602020104020603" pitchFamily="34" charset="0"/>
              </a:rPr>
              <a:t>Grey trousers – short or long</a:t>
            </a:r>
          </a:p>
          <a:p>
            <a:r>
              <a:rPr lang="en-GB" sz="1600" b="1">
                <a:latin typeface="Tw Cen MT" panose="020B0602020104020603" pitchFamily="34" charset="0"/>
              </a:rPr>
              <a:t>Blue shirt</a:t>
            </a:r>
          </a:p>
          <a:p>
            <a:r>
              <a:rPr lang="en-GB" sz="1600" b="1">
                <a:latin typeface="Tw Cen MT" panose="020B0602020104020603" pitchFamily="34" charset="0"/>
              </a:rPr>
              <a:t>School tie with logo</a:t>
            </a:r>
          </a:p>
          <a:p>
            <a:r>
              <a:rPr lang="en-GB" sz="1600" b="1">
                <a:latin typeface="Tw Cen MT" panose="020B0602020104020603" pitchFamily="34" charset="0"/>
              </a:rPr>
              <a:t>Blue v–neck sweatshirt with logo</a:t>
            </a:r>
          </a:p>
          <a:p>
            <a:r>
              <a:rPr lang="en-GB" sz="1600" b="1">
                <a:latin typeface="Tw Cen MT" panose="020B0602020104020603" pitchFamily="34" charset="0"/>
              </a:rPr>
              <a:t>Grey socks</a:t>
            </a:r>
          </a:p>
          <a:p>
            <a:r>
              <a:rPr lang="en-GB" sz="1600" b="1">
                <a:latin typeface="Tw Cen MT" panose="020B0602020104020603" pitchFamily="34" charset="0"/>
              </a:rPr>
              <a:t>Plain black, brown or navy shoes</a:t>
            </a:r>
          </a:p>
          <a:p>
            <a:endParaRPr lang="en-GB"/>
          </a:p>
        </p:txBody>
      </p:sp>
      <p:pic>
        <p:nvPicPr>
          <p:cNvPr id="1026" name="Picture 2" descr="We have a new website! – Raglan Primary School">
            <a:extLst>
              <a:ext uri="{FF2B5EF4-FFF2-40B4-BE49-F238E27FC236}">
                <a16:creationId xmlns:a16="http://schemas.microsoft.com/office/drawing/2014/main" id="{BA6EBAE4-F82F-4674-AFB6-E8282791F6B2}"/>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4052" r="16792" b="2"/>
          <a:stretch/>
        </p:blipFill>
        <p:spPr bwMode="auto">
          <a:xfrm>
            <a:off x="1" y="10"/>
            <a:ext cx="2032191" cy="2285990"/>
          </a:xfrm>
          <a:custGeom>
            <a:avLst/>
            <a:gdLst/>
            <a:ahLst/>
            <a:cxnLst/>
            <a:rect l="l" t="t" r="r" b="b"/>
            <a:pathLst>
              <a:path w="2032191" h="2286000">
                <a:moveTo>
                  <a:pt x="0" y="0"/>
                </a:moveTo>
                <a:lnTo>
                  <a:pt x="1676558" y="0"/>
                </a:lnTo>
                <a:lnTo>
                  <a:pt x="2032191" y="2286000"/>
                </a:lnTo>
                <a:lnTo>
                  <a:pt x="0" y="2286000"/>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Raglan Primary School on Vimeo">
            <a:extLst>
              <a:ext uri="{FF2B5EF4-FFF2-40B4-BE49-F238E27FC236}">
                <a16:creationId xmlns:a16="http://schemas.microsoft.com/office/drawing/2014/main" id="{3B57E281-1532-4096-B130-938629E18F2C}"/>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1130" r="20423" b="2"/>
          <a:stretch/>
        </p:blipFill>
        <p:spPr bwMode="auto">
          <a:xfrm>
            <a:off x="1" y="2286001"/>
            <a:ext cx="2388151" cy="2288103"/>
          </a:xfrm>
          <a:custGeom>
            <a:avLst/>
            <a:gdLst/>
            <a:ahLst/>
            <a:cxnLst/>
            <a:rect l="l" t="t" r="r" b="b"/>
            <a:pathLst>
              <a:path w="2388151" h="2288103">
                <a:moveTo>
                  <a:pt x="0" y="0"/>
                </a:moveTo>
                <a:lnTo>
                  <a:pt x="2032191" y="0"/>
                </a:lnTo>
                <a:lnTo>
                  <a:pt x="2388151" y="2288103"/>
                </a:lnTo>
                <a:lnTo>
                  <a:pt x="95581" y="2288103"/>
                </a:lnTo>
                <a:lnTo>
                  <a:pt x="0" y="1717652"/>
                </a:lnTo>
                <a:close/>
              </a:path>
            </a:pathLst>
          </a:cu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518D17-D4C8-4AEF-B8AB-D5C7942FF63C}"/>
              </a:ext>
            </a:extLst>
          </p:cNvPr>
          <p:cNvPicPr>
            <a:picLocks noChangeAspect="1"/>
          </p:cNvPicPr>
          <p:nvPr/>
        </p:nvPicPr>
        <p:blipFill rotWithShape="1">
          <a:blip r:embed="rId4">
            <a:alphaModFix/>
          </a:blip>
          <a:srcRect l="7881" r="14957" b="-2"/>
          <a:stretch/>
        </p:blipFill>
        <p:spPr>
          <a:xfrm>
            <a:off x="95582" y="4574104"/>
            <a:ext cx="2648210" cy="2283897"/>
          </a:xfrm>
          <a:custGeom>
            <a:avLst/>
            <a:gdLst/>
            <a:ahLst/>
            <a:cxnLst/>
            <a:rect l="l" t="t" r="r" b="b"/>
            <a:pathLst>
              <a:path w="2648210" h="2283897">
                <a:moveTo>
                  <a:pt x="0" y="0"/>
                </a:moveTo>
                <a:lnTo>
                  <a:pt x="2292570" y="0"/>
                </a:lnTo>
                <a:lnTo>
                  <a:pt x="2630980" y="2175293"/>
                </a:lnTo>
                <a:lnTo>
                  <a:pt x="2631314" y="2175293"/>
                </a:lnTo>
                <a:lnTo>
                  <a:pt x="2648210" y="2283897"/>
                </a:lnTo>
                <a:lnTo>
                  <a:pt x="382674" y="2283897"/>
                </a:lnTo>
                <a:close/>
              </a:path>
            </a:pathLst>
          </a:custGeom>
        </p:spPr>
      </p:pic>
      <p:sp>
        <p:nvSpPr>
          <p:cNvPr id="27" name="Text Placeholder 24">
            <a:extLst>
              <a:ext uri="{FF2B5EF4-FFF2-40B4-BE49-F238E27FC236}">
                <a16:creationId xmlns:a16="http://schemas.microsoft.com/office/drawing/2014/main" id="{5F84DCB4-4260-4810-845B-356F613BA7C2}"/>
              </a:ext>
            </a:extLst>
          </p:cNvPr>
          <p:cNvSpPr txBox="1">
            <a:spLocks/>
          </p:cNvSpPr>
          <p:nvPr/>
        </p:nvSpPr>
        <p:spPr>
          <a:xfrm>
            <a:off x="2470321" y="1178064"/>
            <a:ext cx="7538747"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r>
              <a:rPr lang="en-GB" sz="2800">
                <a:solidFill>
                  <a:schemeClr val="bg1"/>
                </a:solidFill>
                <a:latin typeface="+mj-lt"/>
              </a:rPr>
              <a:t>Children can choose from the following items:</a:t>
            </a:r>
          </a:p>
        </p:txBody>
      </p:sp>
      <p:sp>
        <p:nvSpPr>
          <p:cNvPr id="7" name="Rectangle 6">
            <a:extLst>
              <a:ext uri="{FF2B5EF4-FFF2-40B4-BE49-F238E27FC236}">
                <a16:creationId xmlns:a16="http://schemas.microsoft.com/office/drawing/2014/main" id="{63B730CE-D1F5-4FFF-B4EE-BE456BED98C3}"/>
              </a:ext>
            </a:extLst>
          </p:cNvPr>
          <p:cNvSpPr/>
          <p:nvPr/>
        </p:nvSpPr>
        <p:spPr>
          <a:xfrm>
            <a:off x="3538329" y="5103674"/>
            <a:ext cx="8329829" cy="1754326"/>
          </a:xfrm>
          <a:prstGeom prst="rect">
            <a:avLst/>
          </a:prstGeom>
        </p:spPr>
        <p:txBody>
          <a:bodyPr wrap="square">
            <a:spAutoFit/>
          </a:bodyPr>
          <a:lstStyle/>
          <a:p>
            <a:r>
              <a:rPr lang="en-GB" sz="1200" b="1">
                <a:latin typeface="Tw Cen MT" panose="020B0602020104020603" pitchFamily="34" charset="0"/>
              </a:rPr>
              <a:t>Plain navy jogging bottoms may be worn by children in KS1 who have difficulty with zips etc.</a:t>
            </a:r>
          </a:p>
          <a:p>
            <a:r>
              <a:rPr lang="en-GB" sz="1200" b="1">
                <a:latin typeface="Tw Cen MT" panose="020B0602020104020603" pitchFamily="34" charset="0"/>
              </a:rPr>
              <a:t>Fleeces are available to purchase as an item for outdoor use only.  Available, but not compulsory:  blue baseball caps, rain jackets and school backpacks</a:t>
            </a:r>
          </a:p>
          <a:p>
            <a:r>
              <a:rPr lang="en-GB" sz="1200" b="1">
                <a:latin typeface="Tw Cen MT" panose="020B0602020104020603" pitchFamily="34" charset="0"/>
              </a:rPr>
              <a:t>Uniform is available from:</a:t>
            </a:r>
          </a:p>
          <a:p>
            <a:r>
              <a:rPr lang="en-GB" sz="1200" b="1">
                <a:latin typeface="Tw Cen MT" panose="020B0602020104020603" pitchFamily="34" charset="0"/>
              </a:rPr>
              <a:t>Bromley School wear</a:t>
            </a:r>
            <a:br>
              <a:rPr lang="en-GB" sz="1200" b="1">
                <a:latin typeface="Tw Cen MT" panose="020B0602020104020603" pitchFamily="34" charset="0"/>
              </a:rPr>
            </a:br>
            <a:r>
              <a:rPr lang="en-GB" sz="1200" b="1">
                <a:latin typeface="Tw Cen MT" panose="020B0602020104020603" pitchFamily="34" charset="0"/>
              </a:rPr>
              <a:t>51 High Street, Bromley 020 8460 0032</a:t>
            </a:r>
            <a:br>
              <a:rPr lang="en-GB" sz="1200" b="1">
                <a:latin typeface="Tw Cen MT" panose="020B0602020104020603" pitchFamily="34" charset="0"/>
              </a:rPr>
            </a:br>
            <a:r>
              <a:rPr lang="en-GB" sz="1200" b="1" u="sng">
                <a:latin typeface="Tw Cen MT" panose="020B0602020104020603" pitchFamily="34" charset="0"/>
                <a:hlinkClick r:id="rId5"/>
              </a:rPr>
              <a:t>www.bromleyschoolwear.co.uk</a:t>
            </a:r>
            <a:endParaRPr lang="en-GB" sz="1200">
              <a:latin typeface="Tw Cen MT" panose="020B0602020104020603" pitchFamily="34" charset="0"/>
            </a:endParaRPr>
          </a:p>
          <a:p>
            <a:r>
              <a:rPr lang="en-GB" sz="1200" b="1">
                <a:latin typeface="Tw Cen MT" panose="020B0602020104020603" pitchFamily="34" charset="0"/>
              </a:rPr>
              <a:t>Or</a:t>
            </a:r>
            <a:endParaRPr lang="en-GB" sz="1200">
              <a:latin typeface="Tw Cen MT" panose="020B0602020104020603" pitchFamily="34" charset="0"/>
            </a:endParaRPr>
          </a:p>
          <a:p>
            <a:r>
              <a:rPr lang="en-GB" sz="1200" b="1" u="sng">
                <a:latin typeface="Tw Cen MT" panose="020B0602020104020603" pitchFamily="34" charset="0"/>
                <a:hlinkClick r:id="rId6"/>
              </a:rPr>
              <a:t>myclothing.com</a:t>
            </a:r>
            <a:r>
              <a:rPr lang="en-GB" sz="1200" b="1">
                <a:latin typeface="Tw Cen MT" panose="020B0602020104020603" pitchFamily="34" charset="0"/>
              </a:rPr>
              <a:t> online store, </a:t>
            </a:r>
            <a:r>
              <a:rPr lang="en-GB" sz="1200" b="1" u="sng">
                <a:latin typeface="Tw Cen MT" panose="020B0602020104020603" pitchFamily="34" charset="0"/>
                <a:hlinkClick r:id="rId6"/>
              </a:rPr>
              <a:t>CLICK HERE</a:t>
            </a:r>
            <a:r>
              <a:rPr lang="en-GB" sz="1200" b="1">
                <a:latin typeface="Tw Cen MT" panose="020B0602020104020603" pitchFamily="34" charset="0"/>
              </a:rPr>
              <a:t>.</a:t>
            </a:r>
            <a:endParaRPr lang="en-GB" sz="1200" b="0" i="0">
              <a:effectLst/>
              <a:latin typeface="Tw Cen MT" panose="020B0602020104020603" pitchFamily="34" charset="0"/>
            </a:endParaRPr>
          </a:p>
        </p:txBody>
      </p:sp>
      <p:sp>
        <p:nvSpPr>
          <p:cNvPr id="8" name="Rectangle 7">
            <a:extLst>
              <a:ext uri="{FF2B5EF4-FFF2-40B4-BE49-F238E27FC236}">
                <a16:creationId xmlns:a16="http://schemas.microsoft.com/office/drawing/2014/main" id="{04226C94-6E23-4CED-8F7B-3977197577DD}"/>
              </a:ext>
            </a:extLst>
          </p:cNvPr>
          <p:cNvSpPr/>
          <p:nvPr/>
        </p:nvSpPr>
        <p:spPr>
          <a:xfrm>
            <a:off x="6095999" y="2224971"/>
            <a:ext cx="6096000" cy="2585323"/>
          </a:xfrm>
          <a:prstGeom prst="rect">
            <a:avLst/>
          </a:prstGeom>
        </p:spPr>
        <p:txBody>
          <a:bodyPr>
            <a:spAutoFit/>
          </a:bodyPr>
          <a:lstStyle/>
          <a:p>
            <a:pPr marL="342900" lvl="0" indent="-342900">
              <a:spcBef>
                <a:spcPts val="1000"/>
              </a:spcBef>
              <a:buClr>
                <a:srgbClr val="5FCBEF"/>
              </a:buClr>
              <a:buSzPct val="80000"/>
              <a:buFont typeface="Wingdings 3" charset="2"/>
              <a:buChar char=""/>
            </a:pPr>
            <a:r>
              <a:rPr lang="en-GB" sz="1600" b="1">
                <a:latin typeface="Tw Cen MT" panose="020B0602020104020603" pitchFamily="34" charset="0"/>
              </a:rPr>
              <a:t>Navy skirt/navy trousers or pinafore dress</a:t>
            </a:r>
          </a:p>
          <a:p>
            <a:pPr marL="342900" lvl="0" indent="-342900">
              <a:spcBef>
                <a:spcPts val="1000"/>
              </a:spcBef>
              <a:buClr>
                <a:srgbClr val="5FCBEF"/>
              </a:buClr>
              <a:buSzPct val="80000"/>
              <a:buFont typeface="Wingdings 3" charset="2"/>
              <a:buChar char=""/>
            </a:pPr>
            <a:r>
              <a:rPr lang="en-GB" sz="1600" b="1">
                <a:latin typeface="Tw Cen MT" panose="020B0602020104020603" pitchFamily="34" charset="0"/>
              </a:rPr>
              <a:t>Blue blouse</a:t>
            </a:r>
          </a:p>
          <a:p>
            <a:pPr marL="342900" lvl="0" indent="-342900">
              <a:spcBef>
                <a:spcPts val="1000"/>
              </a:spcBef>
              <a:buClr>
                <a:srgbClr val="5FCBEF"/>
              </a:buClr>
              <a:buSzPct val="80000"/>
              <a:buFont typeface="Wingdings 3" charset="2"/>
              <a:buChar char=""/>
            </a:pPr>
            <a:r>
              <a:rPr lang="en-GB" sz="1600" b="1">
                <a:latin typeface="Tw Cen MT" panose="020B0602020104020603" pitchFamily="34" charset="0"/>
              </a:rPr>
              <a:t>Blue/white check dress (summer)</a:t>
            </a:r>
          </a:p>
          <a:p>
            <a:pPr marL="342900" lvl="0" indent="-342900">
              <a:spcBef>
                <a:spcPts val="1000"/>
              </a:spcBef>
              <a:buClr>
                <a:srgbClr val="5FCBEF"/>
              </a:buClr>
              <a:buSzPct val="80000"/>
              <a:buFont typeface="Wingdings 3" charset="2"/>
              <a:buChar char=""/>
            </a:pPr>
            <a:r>
              <a:rPr lang="en-GB" sz="1600" b="1">
                <a:latin typeface="Tw Cen MT" panose="020B0602020104020603" pitchFamily="34" charset="0"/>
              </a:rPr>
              <a:t>Blue v–neck sweatshirt/cardigan with logo</a:t>
            </a:r>
          </a:p>
          <a:p>
            <a:pPr marL="342900" lvl="0" indent="-342900">
              <a:spcBef>
                <a:spcPts val="1000"/>
              </a:spcBef>
              <a:buClr>
                <a:srgbClr val="5FCBEF"/>
              </a:buClr>
              <a:buSzPct val="80000"/>
              <a:buFont typeface="Wingdings 3" charset="2"/>
              <a:buChar char=""/>
            </a:pPr>
            <a:r>
              <a:rPr lang="en-GB" sz="1600" b="1">
                <a:latin typeface="Tw Cen MT" panose="020B0602020104020603" pitchFamily="34" charset="0"/>
              </a:rPr>
              <a:t>School tie with logo (winter)</a:t>
            </a:r>
          </a:p>
          <a:p>
            <a:pPr marL="342900" lvl="0" indent="-342900">
              <a:spcBef>
                <a:spcPts val="1000"/>
              </a:spcBef>
              <a:buClr>
                <a:srgbClr val="5FCBEF"/>
              </a:buClr>
              <a:buSzPct val="80000"/>
              <a:buFont typeface="Wingdings 3" charset="2"/>
              <a:buChar char=""/>
            </a:pPr>
            <a:r>
              <a:rPr lang="en-GB" sz="1600" b="1">
                <a:latin typeface="Tw Cen MT" panose="020B0602020104020603" pitchFamily="34" charset="0"/>
              </a:rPr>
              <a:t>White socks or navy tights</a:t>
            </a:r>
          </a:p>
          <a:p>
            <a:pPr marL="342900" lvl="0" indent="-342900">
              <a:spcBef>
                <a:spcPts val="1000"/>
              </a:spcBef>
              <a:buClr>
                <a:srgbClr val="5FCBEF"/>
              </a:buClr>
              <a:buSzPct val="80000"/>
              <a:buFont typeface="Wingdings 3" charset="2"/>
              <a:buChar char=""/>
            </a:pPr>
            <a:r>
              <a:rPr lang="en-GB" sz="1600" b="1">
                <a:latin typeface="Tw Cen MT" panose="020B0602020104020603" pitchFamily="34" charset="0"/>
              </a:rPr>
              <a:t>Plain black, brown or navy shoes</a:t>
            </a:r>
          </a:p>
        </p:txBody>
      </p:sp>
    </p:spTree>
    <p:extLst>
      <p:ext uri="{BB962C8B-B14F-4D97-AF65-F5344CB8AC3E}">
        <p14:creationId xmlns:p14="http://schemas.microsoft.com/office/powerpoint/2010/main" val="3220488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C2EE2-30D8-403C-A5AD-B25B14F3EFFE}"/>
              </a:ext>
            </a:extLst>
          </p:cNvPr>
          <p:cNvSpPr>
            <a:spLocks noGrp="1"/>
          </p:cNvSpPr>
          <p:nvPr>
            <p:ph type="title"/>
          </p:nvPr>
        </p:nvSpPr>
        <p:spPr>
          <a:xfrm>
            <a:off x="6844516" y="555349"/>
            <a:ext cx="5048415" cy="379175"/>
          </a:xfrm>
        </p:spPr>
        <p:txBody>
          <a:bodyPr>
            <a:normAutofit fontScale="90000"/>
          </a:bodyPr>
          <a:lstStyle/>
          <a:p>
            <a:r>
              <a:rPr lang="en-GB">
                <a:latin typeface="Tw Cen MT" panose="020B0602020104020603" pitchFamily="34" charset="0"/>
              </a:rPr>
              <a:t>Lunch times</a:t>
            </a:r>
          </a:p>
        </p:txBody>
      </p:sp>
      <p:sp>
        <p:nvSpPr>
          <p:cNvPr id="3" name="Text Placeholder 2">
            <a:extLst>
              <a:ext uri="{FF2B5EF4-FFF2-40B4-BE49-F238E27FC236}">
                <a16:creationId xmlns:a16="http://schemas.microsoft.com/office/drawing/2014/main" id="{744F7F5C-C634-4E06-BBA0-532D33BE8EE5}"/>
              </a:ext>
            </a:extLst>
          </p:cNvPr>
          <p:cNvSpPr>
            <a:spLocks noGrp="1"/>
          </p:cNvSpPr>
          <p:nvPr>
            <p:ph type="body" idx="1"/>
          </p:nvPr>
        </p:nvSpPr>
        <p:spPr>
          <a:xfrm>
            <a:off x="1036967" y="838199"/>
            <a:ext cx="4825157" cy="576262"/>
          </a:xfrm>
        </p:spPr>
        <p:txBody>
          <a:bodyPr>
            <a:normAutofit fontScale="70000" lnSpcReduction="20000"/>
          </a:bodyPr>
          <a:lstStyle/>
          <a:p>
            <a:r>
              <a:rPr lang="en-GB" sz="5400">
                <a:latin typeface="Tw Cen MT" panose="020B0602020104020603" pitchFamily="34" charset="0"/>
              </a:rPr>
              <a:t>School meals</a:t>
            </a:r>
          </a:p>
        </p:txBody>
      </p:sp>
      <p:sp>
        <p:nvSpPr>
          <p:cNvPr id="4" name="Content Placeholder 3">
            <a:extLst>
              <a:ext uri="{FF2B5EF4-FFF2-40B4-BE49-F238E27FC236}">
                <a16:creationId xmlns:a16="http://schemas.microsoft.com/office/drawing/2014/main" id="{89CD57D7-08DD-4729-A036-55D3587F4471}"/>
              </a:ext>
            </a:extLst>
          </p:cNvPr>
          <p:cNvSpPr>
            <a:spLocks noGrp="1"/>
          </p:cNvSpPr>
          <p:nvPr>
            <p:ph sz="half" idx="2"/>
          </p:nvPr>
        </p:nvSpPr>
        <p:spPr>
          <a:xfrm>
            <a:off x="467123" y="2241753"/>
            <a:ext cx="5854164" cy="4233861"/>
          </a:xfrm>
        </p:spPr>
        <p:txBody>
          <a:bodyPr vert="horz" lIns="91440" tIns="45720" rIns="91440" bIns="45720" rtlCol="0" anchor="t">
            <a:normAutofit/>
          </a:bodyPr>
          <a:lstStyle/>
          <a:p>
            <a:r>
              <a:rPr lang="en-GB" dirty="0">
                <a:latin typeface="Tw Cen MT"/>
              </a:rPr>
              <a:t>All children in Reception are entitled to a free school meal at lunchtime.</a:t>
            </a:r>
          </a:p>
          <a:p>
            <a:r>
              <a:rPr lang="en-GB" dirty="0">
                <a:latin typeface="Tw Cen MT"/>
              </a:rPr>
              <a:t>The children will have a variety of food to choose from. A menu of what is on offer can be found on the school website.</a:t>
            </a:r>
          </a:p>
          <a:p>
            <a:r>
              <a:rPr lang="en-GB" dirty="0">
                <a:latin typeface="Tw Cen MT"/>
              </a:rPr>
              <a:t>If your child has an allergy or any special dietary requirement please let the school office know and so that kitchen staff are aware.</a:t>
            </a:r>
          </a:p>
          <a:p>
            <a:r>
              <a:rPr lang="en-GB" dirty="0">
                <a:latin typeface="Tw Cen MT"/>
              </a:rPr>
              <a:t>The first two weeks of school- a member of the EYFS team sit with children when they have their lunch.</a:t>
            </a:r>
          </a:p>
          <a:p>
            <a:r>
              <a:rPr lang="en-GB" dirty="0">
                <a:latin typeface="Tw Cen MT"/>
              </a:rPr>
              <a:t>The children have dedicated members of staff that look after them during lunch time.</a:t>
            </a:r>
          </a:p>
        </p:txBody>
      </p:sp>
      <p:pic>
        <p:nvPicPr>
          <p:cNvPr id="1026" name="Picture 2">
            <a:extLst>
              <a:ext uri="{FF2B5EF4-FFF2-40B4-BE49-F238E27FC236}">
                <a16:creationId xmlns:a16="http://schemas.microsoft.com/office/drawing/2014/main" id="{20AB389C-AC09-4EE7-B8F7-9670A992C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4258" y="2241754"/>
            <a:ext cx="4288933" cy="438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500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6176" y="209947"/>
            <a:ext cx="4728143" cy="1320800"/>
          </a:xfrm>
        </p:spPr>
        <p:txBody>
          <a:bodyPr>
            <a:normAutofit/>
          </a:bodyPr>
          <a:lstStyle/>
          <a:p>
            <a:r>
              <a:rPr lang="en-GB" b="1" u="sng">
                <a:latin typeface="Tw Cen MT" panose="020B0602020104020603" pitchFamily="34" charset="0"/>
              </a:rPr>
              <a:t>Our Expectations:</a:t>
            </a:r>
            <a:endParaRPr lang="en-GB">
              <a:latin typeface="Tw Cen MT" panose="020B0602020104020603" pitchFamily="34" charset="0"/>
            </a:endParaRPr>
          </a:p>
        </p:txBody>
      </p:sp>
      <p:sp>
        <p:nvSpPr>
          <p:cNvPr id="3" name="Content Placeholder 2"/>
          <p:cNvSpPr>
            <a:spLocks noGrp="1"/>
          </p:cNvSpPr>
          <p:nvPr>
            <p:ph idx="1"/>
          </p:nvPr>
        </p:nvSpPr>
        <p:spPr>
          <a:xfrm>
            <a:off x="5209563" y="1740695"/>
            <a:ext cx="5895972" cy="4697412"/>
          </a:xfrm>
        </p:spPr>
        <p:txBody>
          <a:bodyPr>
            <a:normAutofit/>
          </a:bodyPr>
          <a:lstStyle/>
          <a:p>
            <a:pPr>
              <a:lnSpc>
                <a:spcPct val="90000"/>
              </a:lnSpc>
            </a:pPr>
            <a:r>
              <a:rPr lang="en-GB" sz="1600" b="1">
                <a:latin typeface="Tw Cen MT" panose="020B0602020104020603" pitchFamily="34" charset="0"/>
              </a:rPr>
              <a:t>In Reception we expect parents to take an active role in your child's education. Here are the following ways you can support at home:</a:t>
            </a:r>
          </a:p>
          <a:p>
            <a:pPr>
              <a:lnSpc>
                <a:spcPct val="90000"/>
              </a:lnSpc>
              <a:buFontTx/>
              <a:buChar char="-"/>
            </a:pPr>
            <a:r>
              <a:rPr lang="en-GB" sz="1600" b="1">
                <a:latin typeface="Tw Cen MT" panose="020B0602020104020603" pitchFamily="34" charset="0"/>
              </a:rPr>
              <a:t>Reading – this is of huge importance and will benefit your child's overall development. </a:t>
            </a:r>
          </a:p>
          <a:p>
            <a:pPr>
              <a:lnSpc>
                <a:spcPct val="90000"/>
              </a:lnSpc>
              <a:buFontTx/>
              <a:buChar char="-"/>
            </a:pPr>
            <a:r>
              <a:rPr lang="en-GB" sz="1600" b="1">
                <a:latin typeface="Tw Cen MT" panose="020B0602020104020603" pitchFamily="34" charset="0"/>
              </a:rPr>
              <a:t>Stories, high frequency words, information texts, basically anything! Reading is the key to a good start in Reception. We run reading mornings for you to come and read with your child at school so please take advantage of these we love to see you.</a:t>
            </a:r>
          </a:p>
          <a:p>
            <a:pPr>
              <a:lnSpc>
                <a:spcPct val="90000"/>
              </a:lnSpc>
              <a:buFontTx/>
              <a:buChar char="-"/>
            </a:pPr>
            <a:r>
              <a:rPr lang="en-GB" sz="1600" b="1">
                <a:latin typeface="Tw Cen MT" panose="020B0602020104020603" pitchFamily="34" charset="0"/>
              </a:rPr>
              <a:t>Tricky words and New Sounds- these will be given out regularly for children to take home to learn. Once these are embedded the standard of your child's writing will be pushed to another level.</a:t>
            </a:r>
          </a:p>
          <a:p>
            <a:pPr>
              <a:lnSpc>
                <a:spcPct val="90000"/>
              </a:lnSpc>
              <a:buFontTx/>
              <a:buChar char="-"/>
            </a:pPr>
            <a:endParaRPr lang="en-GB" sz="1600" b="1">
              <a:latin typeface="Tw Cen MT" panose="020B0602020104020603" pitchFamily="34" charset="0"/>
            </a:endParaRPr>
          </a:p>
          <a:p>
            <a:pPr>
              <a:lnSpc>
                <a:spcPct val="90000"/>
              </a:lnSpc>
              <a:buFontTx/>
              <a:buChar char="-"/>
            </a:pPr>
            <a:r>
              <a:rPr lang="en-GB" sz="1600" b="1">
                <a:latin typeface="Tw Cen MT" panose="020B0602020104020603" pitchFamily="34" charset="0"/>
              </a:rPr>
              <a:t>Enthusiasm and support! We are a team that loves to hear your feedback please keep talking to us about your child we are here to listen!</a:t>
            </a:r>
          </a:p>
          <a:p>
            <a:pPr>
              <a:lnSpc>
                <a:spcPct val="90000"/>
              </a:lnSpc>
              <a:buFontTx/>
              <a:buChar char="-"/>
            </a:pPr>
            <a:endParaRPr lang="en-GB" sz="110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036" y="1055237"/>
            <a:ext cx="4821749" cy="4625895"/>
          </a:xfrm>
          <a:prstGeom prst="rect">
            <a:avLst/>
          </a:prstGeom>
        </p:spPr>
      </p:pic>
    </p:spTree>
    <p:extLst>
      <p:ext uri="{BB962C8B-B14F-4D97-AF65-F5344CB8AC3E}">
        <p14:creationId xmlns:p14="http://schemas.microsoft.com/office/powerpoint/2010/main" val="485581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322F9-96FA-4CAF-99B3-E3B51C8DBF80}"/>
              </a:ext>
            </a:extLst>
          </p:cNvPr>
          <p:cNvSpPr>
            <a:spLocks noGrp="1"/>
          </p:cNvSpPr>
          <p:nvPr>
            <p:ph type="title"/>
          </p:nvPr>
        </p:nvSpPr>
        <p:spPr>
          <a:xfrm>
            <a:off x="1388649" y="120804"/>
            <a:ext cx="6101118" cy="1375608"/>
          </a:xfrm>
        </p:spPr>
        <p:txBody>
          <a:bodyPr anchor="ctr">
            <a:normAutofit/>
          </a:bodyPr>
          <a:lstStyle/>
          <a:p>
            <a:r>
              <a:rPr lang="en-GB">
                <a:solidFill>
                  <a:schemeClr val="tx1">
                    <a:lumMod val="95000"/>
                  </a:schemeClr>
                </a:solidFill>
                <a:latin typeface="Tw Cen MT" panose="020B0602020104020603" pitchFamily="34" charset="0"/>
              </a:rPr>
              <a:t>Wrap around care</a:t>
            </a:r>
          </a:p>
        </p:txBody>
      </p:sp>
      <p:graphicFrame>
        <p:nvGraphicFramePr>
          <p:cNvPr id="5" name="Content Placeholder 2">
            <a:extLst>
              <a:ext uri="{FF2B5EF4-FFF2-40B4-BE49-F238E27FC236}">
                <a16:creationId xmlns:a16="http://schemas.microsoft.com/office/drawing/2014/main" id="{BA252B70-A40A-4A06-8144-73E3A9122435}"/>
              </a:ext>
            </a:extLst>
          </p:cNvPr>
          <p:cNvGraphicFramePr>
            <a:graphicFrameLocks noGrp="1"/>
          </p:cNvGraphicFramePr>
          <p:nvPr>
            <p:ph idx="1"/>
            <p:extLst>
              <p:ext uri="{D42A27DB-BD31-4B8C-83A1-F6EECF244321}">
                <p14:modId xmlns:p14="http://schemas.microsoft.com/office/powerpoint/2010/main" val="287746120"/>
              </p:ext>
            </p:extLst>
          </p:nvPr>
        </p:nvGraphicFramePr>
        <p:xfrm>
          <a:off x="673754" y="2160590"/>
          <a:ext cx="3973943" cy="3440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table full of food&#10;&#10;Description automatically generated">
            <a:extLst>
              <a:ext uri="{FF2B5EF4-FFF2-40B4-BE49-F238E27FC236}">
                <a16:creationId xmlns:a16="http://schemas.microsoft.com/office/drawing/2014/main" id="{273286AA-5357-4607-A5D9-B79CDDC9C3E2}"/>
              </a:ext>
            </a:extLst>
          </p:cNvPr>
          <p:cNvPicPr>
            <a:picLocks noChangeAspect="1"/>
          </p:cNvPicPr>
          <p:nvPr/>
        </p:nvPicPr>
        <p:blipFill>
          <a:blip r:embed="rId7"/>
          <a:stretch>
            <a:fillRect/>
          </a:stretch>
        </p:blipFill>
        <p:spPr>
          <a:xfrm>
            <a:off x="6096001" y="1496412"/>
            <a:ext cx="5143500" cy="3852660"/>
          </a:xfrm>
          <a:prstGeom prst="rect">
            <a:avLst/>
          </a:prstGeom>
        </p:spPr>
      </p:pic>
    </p:spTree>
    <p:extLst>
      <p:ext uri="{BB962C8B-B14F-4D97-AF65-F5344CB8AC3E}">
        <p14:creationId xmlns:p14="http://schemas.microsoft.com/office/powerpoint/2010/main" val="1651678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BCCE1-9F49-4AC8-A62C-6C7544A3A3A0}"/>
              </a:ext>
            </a:extLst>
          </p:cNvPr>
          <p:cNvSpPr>
            <a:spLocks noGrp="1"/>
          </p:cNvSpPr>
          <p:nvPr>
            <p:ph type="title"/>
          </p:nvPr>
        </p:nvSpPr>
        <p:spPr>
          <a:xfrm>
            <a:off x="1141413" y="103129"/>
            <a:ext cx="2958639" cy="1478570"/>
          </a:xfrm>
        </p:spPr>
        <p:txBody>
          <a:bodyPr>
            <a:normAutofit/>
          </a:bodyPr>
          <a:lstStyle/>
          <a:p>
            <a:r>
              <a:rPr lang="en-GB">
                <a:latin typeface="Tw Cen MT" panose="020B0602020104020603" pitchFamily="34" charset="0"/>
              </a:rPr>
              <a:t>School ready</a:t>
            </a:r>
          </a:p>
        </p:txBody>
      </p:sp>
      <p:sp>
        <p:nvSpPr>
          <p:cNvPr id="50" name="Content Placeholder 2">
            <a:extLst>
              <a:ext uri="{FF2B5EF4-FFF2-40B4-BE49-F238E27FC236}">
                <a16:creationId xmlns:a16="http://schemas.microsoft.com/office/drawing/2014/main" id="{15321CA0-E258-4773-B4A8-09C23E0A799F}"/>
              </a:ext>
            </a:extLst>
          </p:cNvPr>
          <p:cNvSpPr>
            <a:spLocks noGrp="1"/>
          </p:cNvSpPr>
          <p:nvPr>
            <p:ph idx="1"/>
          </p:nvPr>
        </p:nvSpPr>
        <p:spPr>
          <a:xfrm>
            <a:off x="4100052" y="1939823"/>
            <a:ext cx="7801896" cy="3416300"/>
          </a:xfrm>
        </p:spPr>
        <p:txBody>
          <a:bodyPr anchor="ctr">
            <a:noAutofit/>
          </a:bodyPr>
          <a:lstStyle/>
          <a:p>
            <a:pPr marL="0" indent="0">
              <a:lnSpc>
                <a:spcPct val="90000"/>
              </a:lnSpc>
              <a:buNone/>
            </a:pPr>
            <a:endParaRPr lang="en-GB" sz="1050" b="1">
              <a:latin typeface="Comic Sans MS" panose="030F0702030302020204" pitchFamily="66" charset="0"/>
              <a:hlinkClick r:id="rId2">
                <a:extLst>
                  <a:ext uri="{A12FA001-AC4F-418D-AE19-62706E023703}">
                    <ahyp:hlinkClr xmlns="" xmlns:ahyp="http://schemas.microsoft.com/office/drawing/2018/hyperlinkcolor" val="tx"/>
                  </a:ext>
                </a:extLst>
              </a:hlinkClick>
            </a:endParaRPr>
          </a:p>
          <a:p>
            <a:pPr fontAlgn="base">
              <a:lnSpc>
                <a:spcPct val="90000"/>
              </a:lnSpc>
            </a:pPr>
            <a:r>
              <a:rPr lang="en-GB" sz="1200" b="1">
                <a:solidFill>
                  <a:schemeClr val="accent1">
                    <a:lumMod val="75000"/>
                  </a:schemeClr>
                </a:solidFill>
                <a:latin typeface="Tw Cen MT" panose="020B0602020104020603" pitchFamily="34" charset="0"/>
              </a:rPr>
              <a:t>1. Encourage independence</a:t>
            </a:r>
          </a:p>
          <a:p>
            <a:pPr fontAlgn="base">
              <a:lnSpc>
                <a:spcPct val="90000"/>
              </a:lnSpc>
            </a:pPr>
            <a:r>
              <a:rPr lang="en-GB" sz="1200" b="1">
                <a:solidFill>
                  <a:schemeClr val="accent1">
                    <a:lumMod val="75000"/>
                  </a:schemeClr>
                </a:solidFill>
                <a:latin typeface="Tw Cen MT" panose="020B0602020104020603" pitchFamily="34" charset="0"/>
              </a:rPr>
              <a:t>Reception children will be expected to know the basics of looking after themselves. Encourage your child to dress on their own – tackling buttons, zips and taking off and putting on jackets. Plus they should know how to eat using a knife, fork and spoon independently and be able to go to the toilet without help.</a:t>
            </a:r>
          </a:p>
          <a:p>
            <a:pPr fontAlgn="base">
              <a:lnSpc>
                <a:spcPct val="90000"/>
              </a:lnSpc>
            </a:pPr>
            <a:r>
              <a:rPr lang="en-GB" sz="1200" b="1">
                <a:solidFill>
                  <a:schemeClr val="accent1">
                    <a:lumMod val="75000"/>
                  </a:schemeClr>
                </a:solidFill>
                <a:latin typeface="Tw Cen MT" panose="020B0602020104020603" pitchFamily="34" charset="0"/>
              </a:rPr>
              <a:t>2. Help them learn about making friends</a:t>
            </a:r>
          </a:p>
          <a:p>
            <a:pPr fontAlgn="base">
              <a:lnSpc>
                <a:spcPct val="90000"/>
              </a:lnSpc>
            </a:pPr>
            <a:r>
              <a:rPr lang="en-GB" sz="1200" b="1">
                <a:solidFill>
                  <a:schemeClr val="accent1">
                    <a:lumMod val="75000"/>
                  </a:schemeClr>
                </a:solidFill>
                <a:latin typeface="Tw Cen MT" panose="020B0602020104020603" pitchFamily="34" charset="0"/>
              </a:rPr>
              <a:t>Having friends is hugely beneficial for children. Those who have already been to pre-school or a nursery will already be proficient in socialising, so do encourage your child to talk to other children at play sessions or at the park and invite young friends over for play dates.</a:t>
            </a:r>
          </a:p>
          <a:p>
            <a:pPr fontAlgn="base">
              <a:lnSpc>
                <a:spcPct val="90000"/>
              </a:lnSpc>
            </a:pPr>
            <a:r>
              <a:rPr lang="en-GB" sz="1200" b="1">
                <a:solidFill>
                  <a:schemeClr val="accent1">
                    <a:lumMod val="75000"/>
                  </a:schemeClr>
                </a:solidFill>
                <a:latin typeface="Tw Cen MT" panose="020B0602020104020603" pitchFamily="34" charset="0"/>
              </a:rPr>
              <a:t>3. Develop speaking and listening skills</a:t>
            </a:r>
          </a:p>
          <a:p>
            <a:pPr fontAlgn="base">
              <a:lnSpc>
                <a:spcPct val="90000"/>
              </a:lnSpc>
            </a:pPr>
            <a:r>
              <a:rPr lang="en-GB" sz="1200" b="1">
                <a:solidFill>
                  <a:schemeClr val="accent1">
                    <a:lumMod val="75000"/>
                  </a:schemeClr>
                </a:solidFill>
                <a:latin typeface="Tw Cen MT" panose="020B0602020104020603" pitchFamily="34" charset="0"/>
              </a:rPr>
              <a:t>School children are expected to listen to what the teacher says, without interrupting, and to also answer when spoken to. Get your child ready for ‘circle time’ – a time when the teacher and class sit together every day to discuss topics – by trying it out at home. Either make your own ‘circle time’ with siblings – or use teddies and dolls – and encourage family discussions at the dinner table, taking turns to listen and to speak.</a:t>
            </a:r>
          </a:p>
          <a:p>
            <a:pPr fontAlgn="base">
              <a:lnSpc>
                <a:spcPct val="90000"/>
              </a:lnSpc>
            </a:pPr>
            <a:r>
              <a:rPr lang="en-GB" sz="1200" b="1">
                <a:solidFill>
                  <a:schemeClr val="accent1">
                    <a:lumMod val="75000"/>
                  </a:schemeClr>
                </a:solidFill>
                <a:latin typeface="Tw Cen MT" panose="020B0602020104020603" pitchFamily="34" charset="0"/>
              </a:rPr>
              <a:t>4. Teach them to recognise their written name</a:t>
            </a:r>
          </a:p>
          <a:p>
            <a:pPr fontAlgn="base">
              <a:lnSpc>
                <a:spcPct val="90000"/>
              </a:lnSpc>
            </a:pPr>
            <a:r>
              <a:rPr lang="en-GB" sz="1200" b="1">
                <a:solidFill>
                  <a:schemeClr val="accent1">
                    <a:lumMod val="75000"/>
                  </a:schemeClr>
                </a:solidFill>
                <a:latin typeface="Tw Cen MT" panose="020B0602020104020603" pitchFamily="34" charset="0"/>
              </a:rPr>
              <a:t>Some children will already be able to read and write simple words by the time they start Reception; others will be new learners. It’s important that your child can recognise their name so they can pick up the correct name-labelled uniform or jacket, and also find their own drawer in the classroom. With your child, explore what the letters in their name look like and help them try writing their name, too.</a:t>
            </a:r>
          </a:p>
          <a:p>
            <a:pPr fontAlgn="base">
              <a:lnSpc>
                <a:spcPct val="90000"/>
              </a:lnSpc>
            </a:pPr>
            <a:r>
              <a:rPr lang="en-GB" sz="1200" b="1">
                <a:solidFill>
                  <a:schemeClr val="accent1">
                    <a:lumMod val="75000"/>
                  </a:schemeClr>
                </a:solidFill>
                <a:latin typeface="Tw Cen MT" panose="020B0602020104020603" pitchFamily="34" charset="0"/>
              </a:rPr>
              <a:t>5. Talk enthusiastically about school</a:t>
            </a:r>
          </a:p>
          <a:p>
            <a:pPr fontAlgn="base">
              <a:lnSpc>
                <a:spcPct val="90000"/>
              </a:lnSpc>
            </a:pPr>
            <a:r>
              <a:rPr lang="en-GB" sz="1200" b="1">
                <a:solidFill>
                  <a:schemeClr val="accent1">
                    <a:lumMod val="75000"/>
                  </a:schemeClr>
                </a:solidFill>
                <a:latin typeface="Tw Cen MT" panose="020B0602020104020603" pitchFamily="34" charset="0"/>
              </a:rPr>
              <a:t>Children's thoughts about school can vary enormously. Some can hardly wait to start while some find it stressful to leave their parents for the day. Start helping your child look forward to school by talking enthusiastically about it now. Visit the classroom, admire other pupils' pictures and projects together and talk about what your child will be doing and who they will meet in positive terms.</a:t>
            </a:r>
            <a:endParaRPr lang="en-GB" sz="1200" b="1">
              <a:solidFill>
                <a:schemeClr val="accent1">
                  <a:lumMod val="75000"/>
                </a:schemeClr>
              </a:solidFill>
              <a:latin typeface="Tw Cen MT" panose="020B0602020104020603" pitchFamily="34" charset="0"/>
              <a:hlinkClick r:id="rId2">
                <a:extLst>
                  <a:ext uri="{A12FA001-AC4F-418D-AE19-62706E023703}">
                    <ahyp:hlinkClr xmlns="" xmlns:ahyp="http://schemas.microsoft.com/office/drawing/2018/hyperlinkcolor" val="tx"/>
                  </a:ext>
                </a:extLst>
              </a:hlinkClick>
            </a:endParaRPr>
          </a:p>
          <a:p>
            <a:pPr>
              <a:lnSpc>
                <a:spcPct val="90000"/>
              </a:lnSpc>
            </a:pPr>
            <a:r>
              <a:rPr lang="en-GB" sz="1200" b="1" u="sng">
                <a:solidFill>
                  <a:schemeClr val="accent1">
                    <a:lumMod val="75000"/>
                  </a:schemeClr>
                </a:solidFill>
                <a:latin typeface="Tw Cen MT" panose="020B0602020104020603" pitchFamily="34" charset="0"/>
                <a:hlinkClick r:id="rId2">
                  <a:extLst>
                    <a:ext uri="{A12FA001-AC4F-418D-AE19-62706E023703}">
                      <ahyp:hlinkClr xmlns="" xmlns:ahyp="http://schemas.microsoft.com/office/drawing/2018/hyperlinkcolor" val="tx"/>
                    </a:ext>
                  </a:extLst>
                </a:hlinkClick>
              </a:rPr>
              <a:t>You can find more information on how to be school ready by clicking on the link below</a:t>
            </a:r>
          </a:p>
          <a:p>
            <a:pPr marL="0" indent="0">
              <a:lnSpc>
                <a:spcPct val="90000"/>
              </a:lnSpc>
              <a:buNone/>
            </a:pPr>
            <a:r>
              <a:rPr lang="en-GB" sz="1200" b="1">
                <a:solidFill>
                  <a:schemeClr val="accent1">
                    <a:lumMod val="75000"/>
                  </a:schemeClr>
                </a:solidFill>
                <a:latin typeface="Tw Cen MT" panose="020B0602020104020603" pitchFamily="34" charset="0"/>
                <a:hlinkClick r:id="rId2">
                  <a:extLst>
                    <a:ext uri="{A12FA001-AC4F-418D-AE19-62706E023703}">
                      <ahyp:hlinkClr xmlns="" xmlns:ahyp="http://schemas.microsoft.com/office/drawing/2018/hyperlinkcolor" val="tx"/>
                    </a:ext>
                  </a:extLst>
                </a:hlinkClick>
              </a:rPr>
              <a:t>https://www.pacey.org.uk/Pacey/media/Website-files/school%20ready/PACEY_preparingforschool_guide.pdf</a:t>
            </a:r>
            <a:endParaRPr lang="en-GB" sz="1200" b="1">
              <a:solidFill>
                <a:schemeClr val="accent1">
                  <a:lumMod val="75000"/>
                </a:schemeClr>
              </a:solidFill>
              <a:latin typeface="Tw Cen MT" panose="020B0602020104020603" pitchFamily="34" charset="0"/>
            </a:endParaRPr>
          </a:p>
        </p:txBody>
      </p:sp>
      <p:pic>
        <p:nvPicPr>
          <p:cNvPr id="4" name="Picture 3">
            <a:extLst>
              <a:ext uri="{FF2B5EF4-FFF2-40B4-BE49-F238E27FC236}">
                <a16:creationId xmlns:a16="http://schemas.microsoft.com/office/drawing/2014/main" id="{E53079A7-FB16-44F4-AF4C-CA6A96184C2D}"/>
              </a:ext>
            </a:extLst>
          </p:cNvPr>
          <p:cNvPicPr>
            <a:picLocks noChangeAspect="1"/>
          </p:cNvPicPr>
          <p:nvPr/>
        </p:nvPicPr>
        <p:blipFill rotWithShape="1">
          <a:blip r:embed="rId3"/>
          <a:srcRect r="14707" b="-2"/>
          <a:stretch/>
        </p:blipFill>
        <p:spPr>
          <a:xfrm>
            <a:off x="473042" y="2421990"/>
            <a:ext cx="3627010"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630309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855481"/>
            <a:ext cx="8761413" cy="898674"/>
          </a:xfrm>
        </p:spPr>
        <p:txBody>
          <a:bodyPr anchor="b">
            <a:normAutofit/>
          </a:bodyPr>
          <a:lstStyle/>
          <a:p>
            <a:r>
              <a:rPr lang="en-GB" b="1" u="sng">
                <a:solidFill>
                  <a:srgbClr val="FFFFFF"/>
                </a:solidFill>
                <a:latin typeface="Tw Cen MT" panose="020B0602020104020603" pitchFamily="34" charset="0"/>
              </a:rPr>
              <a:t>Reminders:</a:t>
            </a:r>
          </a:p>
        </p:txBody>
      </p:sp>
      <p:sp>
        <p:nvSpPr>
          <p:cNvPr id="3" name="Content Placeholder 2"/>
          <p:cNvSpPr>
            <a:spLocks noGrp="1"/>
          </p:cNvSpPr>
          <p:nvPr>
            <p:ph idx="1"/>
          </p:nvPr>
        </p:nvSpPr>
        <p:spPr>
          <a:xfrm>
            <a:off x="1154954" y="2079173"/>
            <a:ext cx="8182191" cy="3730689"/>
          </a:xfrm>
        </p:spPr>
        <p:txBody>
          <a:bodyPr anchor="ctr">
            <a:normAutofit/>
          </a:bodyPr>
          <a:lstStyle/>
          <a:p>
            <a:pPr>
              <a:lnSpc>
                <a:spcPct val="90000"/>
              </a:lnSpc>
            </a:pPr>
            <a:r>
              <a:rPr lang="en-GB" sz="1500" b="1" dirty="0">
                <a:solidFill>
                  <a:srgbClr val="EBEBEB"/>
                </a:solidFill>
                <a:latin typeface="Tw Cen MT"/>
              </a:rPr>
              <a:t>Book bags available at a cost of £5.00 from Office.</a:t>
            </a:r>
          </a:p>
          <a:p>
            <a:pPr>
              <a:lnSpc>
                <a:spcPct val="90000"/>
              </a:lnSpc>
              <a:buNone/>
            </a:pPr>
            <a:endParaRPr lang="en-GB" sz="1500" b="1">
              <a:solidFill>
                <a:srgbClr val="EBEBEB"/>
              </a:solidFill>
              <a:latin typeface="Tw Cen MT" panose="020B0602020104020603" pitchFamily="34" charset="0"/>
            </a:endParaRPr>
          </a:p>
          <a:p>
            <a:pPr>
              <a:lnSpc>
                <a:spcPct val="90000"/>
              </a:lnSpc>
            </a:pPr>
            <a:r>
              <a:rPr lang="en-GB" sz="1500" b="1" dirty="0">
                <a:solidFill>
                  <a:srgbClr val="EBEBEB"/>
                </a:solidFill>
                <a:latin typeface="Tw Cen MT"/>
              </a:rPr>
              <a:t>Water bottles available for £2.50 from the office.</a:t>
            </a:r>
          </a:p>
          <a:p>
            <a:pPr>
              <a:lnSpc>
                <a:spcPct val="90000"/>
              </a:lnSpc>
              <a:buNone/>
            </a:pPr>
            <a:endParaRPr lang="en-GB" sz="1500" b="1">
              <a:solidFill>
                <a:srgbClr val="EBEBEB"/>
              </a:solidFill>
              <a:latin typeface="Tw Cen MT" panose="020B0602020104020603" pitchFamily="34" charset="0"/>
            </a:endParaRPr>
          </a:p>
          <a:p>
            <a:pPr>
              <a:lnSpc>
                <a:spcPct val="90000"/>
              </a:lnSpc>
            </a:pPr>
            <a:r>
              <a:rPr lang="en-GB" sz="1500" b="1" dirty="0">
                <a:solidFill>
                  <a:srgbClr val="EBEBEB"/>
                </a:solidFill>
                <a:latin typeface="Tw Cen MT"/>
              </a:rPr>
              <a:t>Please complete all paperwork and hand in to the office by the required deadline.</a:t>
            </a:r>
          </a:p>
          <a:p>
            <a:pPr>
              <a:lnSpc>
                <a:spcPct val="90000"/>
              </a:lnSpc>
              <a:buNone/>
            </a:pPr>
            <a:endParaRPr lang="en-GB" sz="1500" b="1">
              <a:solidFill>
                <a:srgbClr val="EBEBEB"/>
              </a:solidFill>
              <a:latin typeface="Comic Sans MS" pitchFamily="66" charset="0"/>
            </a:endParaRPr>
          </a:p>
          <a:p>
            <a:pPr marL="0" indent="0">
              <a:lnSpc>
                <a:spcPct val="90000"/>
              </a:lnSpc>
              <a:buNone/>
            </a:pPr>
            <a:endParaRPr lang="en-GB" sz="1500" b="1">
              <a:solidFill>
                <a:srgbClr val="EBEBEB"/>
              </a:solidFill>
              <a:latin typeface="Comic Sans MS" pitchFamily="66" charset="0"/>
            </a:endParaRPr>
          </a:p>
          <a:p>
            <a:pPr>
              <a:lnSpc>
                <a:spcPct val="90000"/>
              </a:lnSpc>
              <a:buNone/>
            </a:pPr>
            <a:endParaRPr lang="en-GB" sz="1500" b="1">
              <a:solidFill>
                <a:srgbClr val="EBEBEB"/>
              </a:solidFill>
              <a:latin typeface="Comic Sans MS" pitchFamily="66" charset="0"/>
            </a:endParaRPr>
          </a:p>
          <a:p>
            <a:pPr marL="0" indent="0">
              <a:lnSpc>
                <a:spcPct val="90000"/>
              </a:lnSpc>
              <a:buNone/>
            </a:pPr>
            <a:endParaRPr lang="en-GB" sz="1500">
              <a:solidFill>
                <a:srgbClr val="EBEBEB"/>
              </a:solidFill>
            </a:endParaRPr>
          </a:p>
        </p:txBody>
      </p:sp>
    </p:spTree>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011" y="175646"/>
            <a:ext cx="9476509" cy="706964"/>
          </a:xfrm>
        </p:spPr>
        <p:txBody>
          <a:bodyPr/>
          <a:lstStyle/>
          <a:p>
            <a:r>
              <a:rPr lang="en-GB">
                <a:latin typeface="Tw Cen MT" panose="020B0602020104020603" pitchFamily="34" charset="0"/>
              </a:rPr>
              <a:t>Reception Staff waiting to welcome you</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2284" y="2150120"/>
            <a:ext cx="1230847" cy="181954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2"/>
          <p:cNvPicPr>
            <a:picLocks noChangeAspect="1"/>
          </p:cNvPicPr>
          <p:nvPr/>
        </p:nvPicPr>
        <p:blipFill>
          <a:blip r:embed="rId3"/>
          <a:stretch>
            <a:fillRect/>
          </a:stretch>
        </p:blipFill>
        <p:spPr>
          <a:xfrm>
            <a:off x="10072240" y="2117477"/>
            <a:ext cx="1375072" cy="1813946"/>
          </a:xfrm>
          <a:prstGeom prst="rect">
            <a:avLst/>
          </a:prstGeom>
        </p:spPr>
      </p:pic>
      <p:pic>
        <p:nvPicPr>
          <p:cNvPr id="4" name="Picture 3"/>
          <p:cNvPicPr>
            <a:picLocks noChangeAspect="1"/>
          </p:cNvPicPr>
          <p:nvPr/>
        </p:nvPicPr>
        <p:blipFill rotWithShape="1">
          <a:blip r:embed="rId4"/>
          <a:srcRect l="4978" t="5210" r="12516" b="13741"/>
          <a:stretch/>
        </p:blipFill>
        <p:spPr>
          <a:xfrm>
            <a:off x="6057881" y="2144058"/>
            <a:ext cx="1537020" cy="1816746"/>
          </a:xfrm>
          <a:prstGeom prst="rect">
            <a:avLst/>
          </a:prstGeom>
        </p:spPr>
      </p:pic>
      <p:pic>
        <p:nvPicPr>
          <p:cNvPr id="9" name="Picture 8"/>
          <p:cNvPicPr>
            <a:picLocks noChangeAspect="1"/>
          </p:cNvPicPr>
          <p:nvPr/>
        </p:nvPicPr>
        <p:blipFill>
          <a:blip r:embed="rId5"/>
          <a:stretch>
            <a:fillRect/>
          </a:stretch>
        </p:blipFill>
        <p:spPr>
          <a:xfrm>
            <a:off x="168330" y="2016113"/>
            <a:ext cx="1781244" cy="2023203"/>
          </a:xfrm>
          <a:prstGeom prst="rect">
            <a:avLst/>
          </a:prstGeom>
        </p:spPr>
      </p:pic>
      <p:sp>
        <p:nvSpPr>
          <p:cNvPr id="11" name="Title 1"/>
          <p:cNvSpPr txBox="1">
            <a:spLocks/>
          </p:cNvSpPr>
          <p:nvPr/>
        </p:nvSpPr>
        <p:spPr>
          <a:xfrm>
            <a:off x="310276" y="4359524"/>
            <a:ext cx="1092035" cy="8939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GB" sz="1300" b="1" dirty="0">
                <a:latin typeface="Tw Cen MT"/>
              </a:rPr>
              <a:t>Ms </a:t>
            </a:r>
            <a:r>
              <a:rPr lang="en-GB" sz="1300" b="1" err="1">
                <a:latin typeface="Tw Cen MT"/>
              </a:rPr>
              <a:t>Ezinwa</a:t>
            </a:r>
            <a:r>
              <a:rPr lang="en-GB" sz="1300" b="1" dirty="0">
                <a:latin typeface="Tw Cen MT"/>
              </a:rPr>
              <a:t> </a:t>
            </a:r>
            <a:endParaRPr lang="en-GB" sz="1300" b="1">
              <a:latin typeface="Tw Cen MT" panose="020B0602020104020603" pitchFamily="34" charset="0"/>
            </a:endParaRPr>
          </a:p>
          <a:p>
            <a:r>
              <a:rPr lang="en-GB" sz="1300" b="1" dirty="0">
                <a:latin typeface="Tw Cen MT"/>
              </a:rPr>
              <a:t>Monkey Class Teacher</a:t>
            </a:r>
          </a:p>
          <a:p>
            <a:r>
              <a:rPr lang="en-GB" sz="1300" b="1" dirty="0">
                <a:latin typeface="Tw Cen MT"/>
              </a:rPr>
              <a:t>EYFS LEAD</a:t>
            </a:r>
          </a:p>
        </p:txBody>
      </p:sp>
      <p:sp>
        <p:nvSpPr>
          <p:cNvPr id="12" name="Title 1"/>
          <p:cNvSpPr txBox="1">
            <a:spLocks/>
          </p:cNvSpPr>
          <p:nvPr/>
        </p:nvSpPr>
        <p:spPr>
          <a:xfrm>
            <a:off x="2380146" y="4356036"/>
            <a:ext cx="1139938" cy="89392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GB" sz="1400" b="1" dirty="0">
                <a:latin typeface="Tw Cen MT"/>
              </a:rPr>
              <a:t>MISS Donnelly</a:t>
            </a:r>
            <a:endParaRPr lang="en-GB" sz="1400" b="1">
              <a:latin typeface="Tw Cen MT" panose="020B0602020104020603" pitchFamily="34" charset="0"/>
            </a:endParaRPr>
          </a:p>
          <a:p>
            <a:r>
              <a:rPr lang="en-GB" sz="1400" b="1" dirty="0">
                <a:latin typeface="Tw Cen MT"/>
              </a:rPr>
              <a:t>LIONS Class TEACHER</a:t>
            </a:r>
          </a:p>
        </p:txBody>
      </p:sp>
      <p:sp>
        <p:nvSpPr>
          <p:cNvPr id="13" name="Title 1"/>
          <p:cNvSpPr txBox="1">
            <a:spLocks/>
          </p:cNvSpPr>
          <p:nvPr/>
        </p:nvSpPr>
        <p:spPr>
          <a:xfrm>
            <a:off x="3838171" y="4049408"/>
            <a:ext cx="1092035" cy="8939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endParaRPr lang="en-GB" sz="1400" dirty="0">
              <a:latin typeface="Tw Cen MT" panose="020B0602020104020603" pitchFamily="34" charset="0"/>
            </a:endParaRPr>
          </a:p>
        </p:txBody>
      </p:sp>
      <p:sp>
        <p:nvSpPr>
          <p:cNvPr id="14" name="Title 1"/>
          <p:cNvSpPr txBox="1">
            <a:spLocks/>
          </p:cNvSpPr>
          <p:nvPr/>
        </p:nvSpPr>
        <p:spPr>
          <a:xfrm>
            <a:off x="10295702" y="4356036"/>
            <a:ext cx="1531239" cy="8939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GB" sz="1300" b="1" dirty="0">
                <a:latin typeface="Tw Cen MT"/>
              </a:rPr>
              <a:t>MRS </a:t>
            </a:r>
            <a:r>
              <a:rPr lang="en-GB" sz="1300" b="1" dirty="0" err="1">
                <a:latin typeface="Tw Cen MT"/>
              </a:rPr>
              <a:t>fOSTER</a:t>
            </a:r>
            <a:r>
              <a:rPr lang="en-GB" sz="1300" b="1" dirty="0">
                <a:latin typeface="Tw Cen MT"/>
              </a:rPr>
              <a:t>    </a:t>
            </a:r>
            <a:endParaRPr lang="en-GB" sz="1300" b="1">
              <a:latin typeface="Tw Cen MT" panose="020B0602020104020603" pitchFamily="34" charset="0"/>
            </a:endParaRPr>
          </a:p>
          <a:p>
            <a:r>
              <a:rPr lang="en-GB" sz="1300" b="1" dirty="0">
                <a:latin typeface="Tw Cen MT"/>
              </a:rPr>
              <a:t>MIDDAY SUPERVISOR</a:t>
            </a:r>
            <a:r>
              <a:rPr lang="en-GB" sz="1300" dirty="0">
                <a:latin typeface="Tw Cen MT"/>
              </a:rPr>
              <a:t> </a:t>
            </a:r>
            <a:endParaRPr lang="en-GB" sz="1300" dirty="0">
              <a:latin typeface="Tw Cen MT" panose="020B0602020104020603" pitchFamily="34" charset="0"/>
            </a:endParaRPr>
          </a:p>
        </p:txBody>
      </p:sp>
      <p:sp>
        <p:nvSpPr>
          <p:cNvPr id="15" name="Title 1"/>
          <p:cNvSpPr txBox="1">
            <a:spLocks/>
          </p:cNvSpPr>
          <p:nvPr/>
        </p:nvSpPr>
        <p:spPr>
          <a:xfrm>
            <a:off x="6136300" y="4337729"/>
            <a:ext cx="1513519" cy="94000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GB" sz="1400" b="1" dirty="0">
                <a:latin typeface="Tw Cen MT"/>
              </a:rPr>
              <a:t>MRS nye    </a:t>
            </a:r>
            <a:endParaRPr lang="en-GB" sz="1400" b="1" dirty="0">
              <a:latin typeface="Tw Cen MT" panose="020B0602020104020603" pitchFamily="34" charset="0"/>
            </a:endParaRPr>
          </a:p>
          <a:p>
            <a:r>
              <a:rPr lang="en-GB" sz="1400" b="1" dirty="0">
                <a:latin typeface="Tw Cen MT"/>
              </a:rPr>
              <a:t>LION Class Teaching assistant AND MIDDAY SUPERVISOR </a:t>
            </a:r>
            <a:endParaRPr lang="en-GB" sz="1400" b="1" dirty="0">
              <a:latin typeface="Tw Cen MT" panose="020B0602020104020603" pitchFamily="34" charset="0"/>
            </a:endParaRPr>
          </a:p>
        </p:txBody>
      </p:sp>
      <p:sp>
        <p:nvSpPr>
          <p:cNvPr id="16" name="Title 1"/>
          <p:cNvSpPr txBox="1">
            <a:spLocks/>
          </p:cNvSpPr>
          <p:nvPr/>
        </p:nvSpPr>
        <p:spPr>
          <a:xfrm>
            <a:off x="4067414" y="4357223"/>
            <a:ext cx="1531239" cy="9382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GB" sz="1400" b="1" dirty="0">
                <a:latin typeface="Tw Cen MT"/>
              </a:rPr>
              <a:t>Miss Nash   </a:t>
            </a:r>
            <a:endParaRPr lang="en-GB" sz="1400" b="1">
              <a:latin typeface="Tw Cen MT" panose="020B0602020104020603" pitchFamily="34" charset="0"/>
            </a:endParaRPr>
          </a:p>
          <a:p>
            <a:r>
              <a:rPr lang="en-GB" sz="1400" b="1" dirty="0">
                <a:latin typeface="Tw Cen MT"/>
              </a:rPr>
              <a:t>Monkey Class Teaching assistant </a:t>
            </a:r>
            <a:endParaRPr lang="en-GB" sz="1400" b="1" dirty="0">
              <a:latin typeface="Tw Cen MT" panose="020B0602020104020603" pitchFamily="34" charset="0"/>
            </a:endParaRPr>
          </a:p>
        </p:txBody>
      </p:sp>
      <p:sp>
        <p:nvSpPr>
          <p:cNvPr id="17" name="Title 1"/>
          <p:cNvSpPr txBox="1">
            <a:spLocks/>
          </p:cNvSpPr>
          <p:nvPr/>
        </p:nvSpPr>
        <p:spPr>
          <a:xfrm>
            <a:off x="8266405" y="4356380"/>
            <a:ext cx="1531239" cy="89392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GB" sz="1400" b="1" dirty="0">
                <a:latin typeface="TW Cen MT"/>
              </a:rPr>
              <a:t>MRS </a:t>
            </a:r>
            <a:r>
              <a:rPr lang="en-GB" sz="1400" b="1" err="1">
                <a:latin typeface="TW Cen MT"/>
              </a:rPr>
              <a:t>griffiths</a:t>
            </a:r>
            <a:r>
              <a:rPr lang="en-GB" sz="1400" b="1" dirty="0">
                <a:latin typeface="TW Cen MT"/>
              </a:rPr>
              <a:t>    </a:t>
            </a:r>
            <a:endParaRPr lang="en-GB" sz="1400" b="1">
              <a:latin typeface="TW Cen MT"/>
            </a:endParaRPr>
          </a:p>
          <a:p>
            <a:r>
              <a:rPr lang="en-GB" sz="1400" b="1" dirty="0">
                <a:latin typeface="TW Cen MT"/>
              </a:rPr>
              <a:t>Learning Support ASSISTANT AND Midday supervisor</a:t>
            </a:r>
          </a:p>
        </p:txBody>
      </p:sp>
      <p:pic>
        <p:nvPicPr>
          <p:cNvPr id="5" name="Picture 5">
            <a:extLst>
              <a:ext uri="{FF2B5EF4-FFF2-40B4-BE49-F238E27FC236}">
                <a16:creationId xmlns:a16="http://schemas.microsoft.com/office/drawing/2014/main" id="{B456F019-9188-3182-9674-09A88C74DD68}"/>
              </a:ext>
            </a:extLst>
          </p:cNvPr>
          <p:cNvPicPr>
            <a:picLocks noChangeAspect="1"/>
          </p:cNvPicPr>
          <p:nvPr/>
        </p:nvPicPr>
        <p:blipFill>
          <a:blip r:embed="rId6"/>
          <a:stretch>
            <a:fillRect/>
          </a:stretch>
        </p:blipFill>
        <p:spPr>
          <a:xfrm>
            <a:off x="3978016" y="2147003"/>
            <a:ext cx="1586686" cy="1899460"/>
          </a:xfrm>
          <a:prstGeom prst="rect">
            <a:avLst/>
          </a:prstGeom>
        </p:spPr>
      </p:pic>
      <p:pic>
        <p:nvPicPr>
          <p:cNvPr id="6" name="Picture 6">
            <a:extLst>
              <a:ext uri="{FF2B5EF4-FFF2-40B4-BE49-F238E27FC236}">
                <a16:creationId xmlns:a16="http://schemas.microsoft.com/office/drawing/2014/main" id="{187EEFA8-9472-F3BC-515F-792665BA814A}"/>
              </a:ext>
            </a:extLst>
          </p:cNvPr>
          <p:cNvPicPr>
            <a:picLocks noChangeAspect="1"/>
          </p:cNvPicPr>
          <p:nvPr/>
        </p:nvPicPr>
        <p:blipFill>
          <a:blip r:embed="rId7"/>
          <a:stretch>
            <a:fillRect/>
          </a:stretch>
        </p:blipFill>
        <p:spPr>
          <a:xfrm rot="5400000">
            <a:off x="1890380" y="2289988"/>
            <a:ext cx="1969682" cy="1480585"/>
          </a:xfrm>
          <a:prstGeom prst="rect">
            <a:avLst/>
          </a:prstGeom>
        </p:spPr>
      </p:pic>
    </p:spTree>
    <p:extLst>
      <p:ext uri="{BB962C8B-B14F-4D97-AF65-F5344CB8AC3E}">
        <p14:creationId xmlns:p14="http://schemas.microsoft.com/office/powerpoint/2010/main" val="478121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0" y="1241266"/>
            <a:ext cx="4997132" cy="3153753"/>
          </a:xfrm>
        </p:spPr>
        <p:txBody>
          <a:bodyPr vert="horz" lIns="91440" tIns="45720" rIns="91440" bIns="45720" rtlCol="0" anchor="b">
            <a:normAutofit/>
          </a:bodyPr>
          <a:lstStyle/>
          <a:p>
            <a:pPr>
              <a:lnSpc>
                <a:spcPct val="90000"/>
              </a:lnSpc>
            </a:pPr>
            <a:r>
              <a:rPr lang="en-US" sz="4200"/>
              <a:t> </a:t>
            </a:r>
            <a:r>
              <a:rPr lang="en-US" sz="4000">
                <a:latin typeface="Tw Cen MT" panose="020B0602020104020603" pitchFamily="34" charset="0"/>
              </a:rPr>
              <a:t>If you have any questions or queries please contact the school office</a:t>
            </a:r>
            <a:r>
              <a:rPr lang="en-US" sz="4000"/>
              <a:t>. </a:t>
            </a:r>
            <a:endParaRPr lang="en-US" sz="4000" u="sng"/>
          </a:p>
        </p:txBody>
      </p:sp>
      <p:sp>
        <p:nvSpPr>
          <p:cNvPr id="10" name="TextBox 9"/>
          <p:cNvSpPr txBox="1"/>
          <p:nvPr/>
        </p:nvSpPr>
        <p:spPr>
          <a:xfrm>
            <a:off x="4787316" y="4680333"/>
            <a:ext cx="5758248" cy="1200329"/>
          </a:xfrm>
          <a:prstGeom prst="rect">
            <a:avLst/>
          </a:prstGeom>
          <a:noFill/>
        </p:spPr>
        <p:txBody>
          <a:bodyPr wrap="square" rtlCol="0">
            <a:spAutoFit/>
          </a:bodyPr>
          <a:lstStyle/>
          <a:p>
            <a:pPr algn="ctr">
              <a:spcAft>
                <a:spcPts val="600"/>
              </a:spcAft>
            </a:pPr>
            <a:r>
              <a:rPr lang="en-GB" sz="3600" b="1">
                <a:solidFill>
                  <a:srgbClr val="0000CC"/>
                </a:solidFill>
                <a:latin typeface="Tw Cen MT" panose="020B0602020104020603" pitchFamily="34" charset="0"/>
              </a:rPr>
              <a:t>Thank you for your continued support </a:t>
            </a:r>
            <a:r>
              <a:rPr lang="en-GB" sz="3600" b="1">
                <a:solidFill>
                  <a:srgbClr val="0000CC"/>
                </a:solidFill>
                <a:latin typeface="Tw Cen MT" panose="020B0602020104020603" pitchFamily="34" charset="0"/>
                <a:sym typeface="Wingdings" panose="05000000000000000000" pitchFamily="2" charset="2"/>
              </a:rPr>
              <a:t> </a:t>
            </a:r>
            <a:endParaRPr lang="en-GB" sz="3600" b="1">
              <a:solidFill>
                <a:srgbClr val="0000CC"/>
              </a:solidFill>
              <a:latin typeface="Tw Cen MT" panose="020B0602020104020603"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345" y="664034"/>
            <a:ext cx="2884012" cy="215410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7365" y="431085"/>
            <a:ext cx="2169411" cy="162036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719" y="3442582"/>
            <a:ext cx="2847646" cy="212694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33909" y="2152650"/>
            <a:ext cx="2203628" cy="1645920"/>
          </a:xfrm>
          <a:prstGeom prst="rect">
            <a:avLst/>
          </a:prstGeom>
        </p:spPr>
      </p:pic>
    </p:spTree>
    <p:extLst>
      <p:ext uri="{BB962C8B-B14F-4D97-AF65-F5344CB8AC3E}">
        <p14:creationId xmlns:p14="http://schemas.microsoft.com/office/powerpoint/2010/main" val="1362882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556" y="4521201"/>
            <a:ext cx="8825658" cy="586380"/>
          </a:xfrm>
        </p:spPr>
        <p:txBody>
          <a:bodyPr vert="horz" lIns="91440" tIns="45720" rIns="91440" bIns="45720" rtlCol="0" anchor="b">
            <a:normAutofit/>
          </a:bodyPr>
          <a:lstStyle/>
          <a:p>
            <a:pPr>
              <a:lnSpc>
                <a:spcPct val="90000"/>
              </a:lnSpc>
            </a:pPr>
            <a:r>
              <a:rPr lang="en-US">
                <a:latin typeface="Tw Cen MT" panose="020B0602020104020603" pitchFamily="34" charset="0"/>
              </a:rPr>
              <a:t>      </a:t>
            </a:r>
            <a:r>
              <a:rPr lang="en-US" u="sng">
                <a:latin typeface="Tw Cen MT" panose="020B0602020104020603" pitchFamily="34" charset="0"/>
              </a:rPr>
              <a:t>How we learn in Reception:</a:t>
            </a:r>
          </a:p>
        </p:txBody>
      </p:sp>
      <p:sp>
        <p:nvSpPr>
          <p:cNvPr id="3" name="Content Placeholder 2"/>
          <p:cNvSpPr>
            <a:spLocks noGrp="1"/>
          </p:cNvSpPr>
          <p:nvPr>
            <p:ph idx="1"/>
          </p:nvPr>
        </p:nvSpPr>
        <p:spPr>
          <a:xfrm>
            <a:off x="1154955" y="5420847"/>
            <a:ext cx="8825658" cy="582020"/>
          </a:xfrm>
        </p:spPr>
        <p:txBody>
          <a:bodyPr vert="horz" lIns="91440" tIns="45720" rIns="91440" bIns="45720" rtlCol="0" anchor="t">
            <a:normAutofit/>
          </a:bodyPr>
          <a:lstStyle/>
          <a:p>
            <a:pPr marL="0" indent="0">
              <a:buNone/>
            </a:pPr>
            <a:r>
              <a:rPr lang="en-US" sz="1600" cap="all">
                <a:solidFill>
                  <a:schemeClr val="accent1"/>
                </a:solidFill>
                <a:latin typeface="Tw Cen MT" panose="020B0602020104020603" pitchFamily="34" charset="0"/>
              </a:rPr>
              <a:t>We learn through STRUCTURED play!</a:t>
            </a:r>
          </a:p>
          <a:p>
            <a:pPr marL="0" indent="0">
              <a:buNone/>
            </a:pPr>
            <a:endParaRPr lang="en-US" sz="1600" cap="all">
              <a:solidFill>
                <a:schemeClr val="accent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323459" y="807337"/>
            <a:ext cx="2614085" cy="260384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556" y="802216"/>
            <a:ext cx="3160397" cy="251671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8050" y="878416"/>
            <a:ext cx="3254022" cy="2440517"/>
          </a:xfrm>
          <a:prstGeom prst="rect">
            <a:avLst/>
          </a:prstGeom>
        </p:spPr>
      </p:pic>
    </p:spTree>
    <p:extLst>
      <p:ext uri="{BB962C8B-B14F-4D97-AF65-F5344CB8AC3E}">
        <p14:creationId xmlns:p14="http://schemas.microsoft.com/office/powerpoint/2010/main" val="237458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9098" y="629265"/>
            <a:ext cx="4664573" cy="1622322"/>
          </a:xfrm>
        </p:spPr>
        <p:txBody>
          <a:bodyPr vert="horz" lIns="91440" tIns="45720" rIns="91440" bIns="45720" rtlCol="0" anchor="ctr">
            <a:normAutofit/>
          </a:bodyPr>
          <a:lstStyle/>
          <a:p>
            <a:r>
              <a:rPr lang="en-US"/>
              <a:t>        </a:t>
            </a:r>
            <a:endParaRPr lang="en-US" u="sng"/>
          </a:p>
        </p:txBody>
      </p:sp>
      <p:sp>
        <p:nvSpPr>
          <p:cNvPr id="4" name="Rectangle 3"/>
          <p:cNvSpPr/>
          <p:nvPr/>
        </p:nvSpPr>
        <p:spPr>
          <a:xfrm>
            <a:off x="639098" y="2418735"/>
            <a:ext cx="4664573" cy="3811740"/>
          </a:xfrm>
          <a:prstGeom prst="rect">
            <a:avLst/>
          </a:prstGeom>
        </p:spPr>
        <p:txBody>
          <a:bodyPr vert="horz" lIns="91440" tIns="45720" rIns="91440" bIns="45720" rtlCol="0" anchor="ctr">
            <a:normAutofit/>
          </a:bodyPr>
          <a:lstStyle/>
          <a:p>
            <a:pPr>
              <a:spcBef>
                <a:spcPts val="1000"/>
              </a:spcBef>
              <a:buClr>
                <a:schemeClr val="accent1"/>
              </a:buClr>
              <a:buSzPct val="80000"/>
              <a:buFont typeface="Wingdings 3" charset="2"/>
              <a:buChar char=""/>
            </a:pPr>
            <a:r>
              <a:rPr lang="en-US">
                <a:latin typeface="Tw Cen MT" panose="020B0602020104020603" pitchFamily="34" charset="0"/>
              </a:rPr>
              <a:t>Personal, Social and Emotional Development</a:t>
            </a:r>
          </a:p>
          <a:p>
            <a:pPr>
              <a:spcBef>
                <a:spcPts val="1000"/>
              </a:spcBef>
              <a:buClr>
                <a:schemeClr val="accent1"/>
              </a:buClr>
              <a:buSzPct val="80000"/>
              <a:buFont typeface="Wingdings 3" charset="2"/>
              <a:buChar char=""/>
            </a:pPr>
            <a:r>
              <a:rPr lang="en-US">
                <a:latin typeface="Tw Cen MT" panose="020B0602020104020603" pitchFamily="34" charset="0"/>
              </a:rPr>
              <a:t>Communication, Language and Literacy</a:t>
            </a:r>
          </a:p>
          <a:p>
            <a:pPr>
              <a:spcBef>
                <a:spcPts val="1000"/>
              </a:spcBef>
              <a:buClr>
                <a:schemeClr val="accent1"/>
              </a:buClr>
              <a:buSzPct val="80000"/>
              <a:buFont typeface="Wingdings 3" charset="2"/>
              <a:buChar char=""/>
            </a:pPr>
            <a:r>
              <a:rPr lang="en-US">
                <a:latin typeface="Tw Cen MT" panose="020B0602020104020603" pitchFamily="34" charset="0"/>
              </a:rPr>
              <a:t>Physical Development</a:t>
            </a:r>
          </a:p>
          <a:p>
            <a:pPr>
              <a:spcBef>
                <a:spcPts val="1000"/>
              </a:spcBef>
              <a:buClr>
                <a:schemeClr val="accent1"/>
              </a:buClr>
              <a:buSzPct val="80000"/>
              <a:buFont typeface="Wingdings 3" charset="2"/>
              <a:buChar char=""/>
            </a:pPr>
            <a:r>
              <a:rPr lang="en-US">
                <a:latin typeface="Tw Cen MT" panose="020B0602020104020603" pitchFamily="34" charset="0"/>
              </a:rPr>
              <a:t>Literacy</a:t>
            </a:r>
          </a:p>
          <a:p>
            <a:pPr>
              <a:spcBef>
                <a:spcPts val="1000"/>
              </a:spcBef>
              <a:buClr>
                <a:schemeClr val="accent1"/>
              </a:buClr>
              <a:buSzPct val="80000"/>
              <a:buFont typeface="Wingdings 3" charset="2"/>
              <a:buChar char=""/>
            </a:pPr>
            <a:r>
              <a:rPr lang="en-US">
                <a:latin typeface="Tw Cen MT" panose="020B0602020104020603" pitchFamily="34" charset="0"/>
              </a:rPr>
              <a:t>Mathematics</a:t>
            </a:r>
          </a:p>
          <a:p>
            <a:pPr>
              <a:spcBef>
                <a:spcPts val="1000"/>
              </a:spcBef>
              <a:buClr>
                <a:schemeClr val="accent1"/>
              </a:buClr>
              <a:buSzPct val="80000"/>
              <a:buFont typeface="Wingdings 3" charset="2"/>
              <a:buChar char=""/>
            </a:pPr>
            <a:r>
              <a:rPr lang="en-US">
                <a:latin typeface="Tw Cen MT" panose="020B0602020104020603" pitchFamily="34" charset="0"/>
              </a:rPr>
              <a:t>Understanding the World</a:t>
            </a:r>
          </a:p>
          <a:p>
            <a:pPr>
              <a:spcBef>
                <a:spcPts val="1000"/>
              </a:spcBef>
              <a:buClr>
                <a:schemeClr val="accent1"/>
              </a:buClr>
              <a:buSzPct val="80000"/>
              <a:buFont typeface="Wingdings 3" charset="2"/>
              <a:buChar char=""/>
            </a:pPr>
            <a:r>
              <a:rPr lang="en-US">
                <a:latin typeface="Tw Cen MT" panose="020B0602020104020603" pitchFamily="34" charset="0"/>
              </a:rPr>
              <a:t>Expressive Arts and Design</a:t>
            </a:r>
          </a:p>
        </p:txBody>
      </p:sp>
      <p:sp>
        <p:nvSpPr>
          <p:cNvPr id="3" name="Rectangle 2"/>
          <p:cNvSpPr/>
          <p:nvPr/>
        </p:nvSpPr>
        <p:spPr>
          <a:xfrm>
            <a:off x="406048" y="0"/>
            <a:ext cx="4897623" cy="2336024"/>
          </a:xfrm>
          <a:prstGeom prst="rect">
            <a:avLst/>
          </a:prstGeom>
        </p:spPr>
        <p:txBody>
          <a:bodyPr wrap="square">
            <a:spAutoFit/>
          </a:bodyPr>
          <a:lstStyle/>
          <a:p>
            <a:pPr marL="342900" lvl="0" indent="-342900" algn="ctr" fontAlgn="base">
              <a:lnSpc>
                <a:spcPct val="90000"/>
              </a:lnSpc>
              <a:spcBef>
                <a:spcPct val="20000"/>
              </a:spcBef>
              <a:spcAft>
                <a:spcPct val="0"/>
              </a:spcAft>
            </a:pPr>
            <a:r>
              <a:rPr lang="en-GB" sz="2400" kern="0">
                <a:solidFill>
                  <a:srgbClr val="000000"/>
                </a:solidFill>
                <a:latin typeface="Comic Sans MS" panose="030F0702030302020204" pitchFamily="66" charset="0"/>
              </a:rPr>
              <a:t> </a:t>
            </a:r>
            <a:r>
              <a:rPr lang="en-GB" sz="3200" kern="0">
                <a:latin typeface="Tw Cen MT" panose="020B0602020104020603" pitchFamily="34" charset="0"/>
              </a:rPr>
              <a:t>The content of the Curriculum</a:t>
            </a:r>
          </a:p>
          <a:p>
            <a:pPr marL="342900" lvl="0" indent="-342900" algn="ctr" fontAlgn="base">
              <a:lnSpc>
                <a:spcPct val="90000"/>
              </a:lnSpc>
              <a:spcBef>
                <a:spcPct val="20000"/>
              </a:spcBef>
              <a:spcAft>
                <a:spcPct val="0"/>
              </a:spcAft>
            </a:pPr>
            <a:endParaRPr lang="en-GB" kern="0">
              <a:solidFill>
                <a:schemeClr val="accent1">
                  <a:lumMod val="60000"/>
                  <a:lumOff val="40000"/>
                </a:schemeClr>
              </a:solidFill>
              <a:latin typeface="+mj-lt"/>
            </a:endParaRPr>
          </a:p>
          <a:p>
            <a:pPr marL="342900" lvl="0" indent="-342900" fontAlgn="base">
              <a:lnSpc>
                <a:spcPct val="90000"/>
              </a:lnSpc>
              <a:spcBef>
                <a:spcPct val="20000"/>
              </a:spcBef>
              <a:spcAft>
                <a:spcPct val="0"/>
              </a:spcAft>
            </a:pPr>
            <a:r>
              <a:rPr lang="en-GB" kern="0">
                <a:solidFill>
                  <a:schemeClr val="accent1">
                    <a:lumMod val="60000"/>
                    <a:lumOff val="40000"/>
                  </a:schemeClr>
                </a:solidFill>
                <a:latin typeface="+mj-lt"/>
              </a:rPr>
              <a:t>  </a:t>
            </a:r>
            <a:r>
              <a:rPr lang="en-GB" kern="0">
                <a:solidFill>
                  <a:schemeClr val="accent1">
                    <a:lumMod val="60000"/>
                    <a:lumOff val="40000"/>
                  </a:schemeClr>
                </a:solidFill>
                <a:latin typeface="Tw Cen MT" panose="020B0602020104020603" pitchFamily="34" charset="0"/>
              </a:rPr>
              <a:t>The  E.Y.F.S. curriculum is a curriculum designed specifically for children from birth to 5 years of age which covers several key aspects of learning: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700788" y="843266"/>
            <a:ext cx="2672231" cy="199592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3842" y="505113"/>
            <a:ext cx="2922960" cy="218319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661744" y="3791134"/>
            <a:ext cx="2861732" cy="213746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90108" y="2982302"/>
            <a:ext cx="2887839" cy="2156966"/>
          </a:xfrm>
          <a:prstGeom prst="rect">
            <a:avLst/>
          </a:prstGeom>
        </p:spPr>
      </p:pic>
    </p:spTree>
    <p:extLst>
      <p:ext uri="{BB962C8B-B14F-4D97-AF65-F5344CB8AC3E}">
        <p14:creationId xmlns:p14="http://schemas.microsoft.com/office/powerpoint/2010/main" val="350348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solidFill>
                  <a:srgbClr val="0000CC"/>
                </a:solidFill>
              </a:rPr>
              <a:t>        </a:t>
            </a:r>
            <a:endParaRPr lang="en-GB" sz="8000" b="1" u="sng">
              <a:latin typeface="Comic Sans MS" panose="030F0702030302020204" pitchFamily="66" charset="0"/>
            </a:endParaRPr>
          </a:p>
        </p:txBody>
      </p:sp>
      <p:sp>
        <p:nvSpPr>
          <p:cNvPr id="3" name="Rectangle 2"/>
          <p:cNvSpPr/>
          <p:nvPr/>
        </p:nvSpPr>
        <p:spPr>
          <a:xfrm>
            <a:off x="3323949" y="245755"/>
            <a:ext cx="5854931" cy="5780044"/>
          </a:xfrm>
          <a:prstGeom prst="rect">
            <a:avLst/>
          </a:prstGeom>
        </p:spPr>
        <p:txBody>
          <a:bodyPr wrap="square">
            <a:spAutoFit/>
          </a:bodyPr>
          <a:lstStyle/>
          <a:p>
            <a:pPr marL="342900" lvl="0" indent="-342900" fontAlgn="base">
              <a:lnSpc>
                <a:spcPct val="90000"/>
              </a:lnSpc>
              <a:spcBef>
                <a:spcPct val="20000"/>
              </a:spcBef>
              <a:spcAft>
                <a:spcPct val="0"/>
              </a:spcAft>
              <a:buFontTx/>
              <a:buChar char="•"/>
            </a:pPr>
            <a:r>
              <a:rPr lang="en-GB" sz="2400" kern="0">
                <a:latin typeface="Tw Cen MT" panose="020B0602020104020603" pitchFamily="34" charset="0"/>
              </a:rPr>
              <a:t>The curriculum is designed to meet the needs of young children and ensures that all learning is </a:t>
            </a:r>
          </a:p>
          <a:p>
            <a:pPr marL="342900" lvl="0" indent="-342900" fontAlgn="base">
              <a:lnSpc>
                <a:spcPct val="90000"/>
              </a:lnSpc>
              <a:spcBef>
                <a:spcPct val="20000"/>
              </a:spcBef>
              <a:spcAft>
                <a:spcPct val="0"/>
              </a:spcAft>
            </a:pPr>
            <a:r>
              <a:rPr lang="en-GB" sz="2400" kern="0">
                <a:latin typeface="Tw Cen MT" panose="020B0602020104020603" pitchFamily="34" charset="0"/>
              </a:rPr>
              <a:t>    based on practical and experiential activity.</a:t>
            </a:r>
          </a:p>
          <a:p>
            <a:pPr marL="342900" lvl="0" indent="-342900" fontAlgn="base">
              <a:lnSpc>
                <a:spcPct val="90000"/>
              </a:lnSpc>
              <a:spcBef>
                <a:spcPct val="20000"/>
              </a:spcBef>
              <a:spcAft>
                <a:spcPct val="0"/>
              </a:spcAft>
              <a:buFontTx/>
              <a:buChar char="•"/>
            </a:pPr>
            <a:endParaRPr lang="en-GB" sz="2400" kern="0">
              <a:latin typeface="Tw Cen MT" panose="020B0602020104020603" pitchFamily="34" charset="0"/>
            </a:endParaRPr>
          </a:p>
          <a:p>
            <a:pPr marL="342900" lvl="0" indent="-342900" fontAlgn="base">
              <a:lnSpc>
                <a:spcPct val="90000"/>
              </a:lnSpc>
              <a:spcBef>
                <a:spcPct val="20000"/>
              </a:spcBef>
              <a:spcAft>
                <a:spcPct val="0"/>
              </a:spcAft>
              <a:buFontTx/>
              <a:buChar char="•"/>
            </a:pPr>
            <a:r>
              <a:rPr lang="en-GB" sz="2400" kern="0">
                <a:latin typeface="Tw Cen MT" panose="020B0602020104020603" pitchFamily="34" charset="0"/>
              </a:rPr>
              <a:t>The type of provision offered in our reception classes is very similar to the provision offered in nursery, although it differs in structure and formality as children progress through the year.</a:t>
            </a:r>
          </a:p>
          <a:p>
            <a:pPr marL="342900" lvl="0" indent="-342900" fontAlgn="base">
              <a:lnSpc>
                <a:spcPct val="90000"/>
              </a:lnSpc>
              <a:spcBef>
                <a:spcPct val="20000"/>
              </a:spcBef>
              <a:spcAft>
                <a:spcPct val="0"/>
              </a:spcAft>
            </a:pPr>
            <a:endParaRPr lang="en-GB" sz="2400" kern="0">
              <a:latin typeface="Tw Cen MT" panose="020B0602020104020603" pitchFamily="34" charset="0"/>
            </a:endParaRPr>
          </a:p>
          <a:p>
            <a:pPr marL="342900" lvl="0" indent="-342900" fontAlgn="base">
              <a:lnSpc>
                <a:spcPct val="90000"/>
              </a:lnSpc>
              <a:spcBef>
                <a:spcPct val="20000"/>
              </a:spcBef>
              <a:spcAft>
                <a:spcPct val="0"/>
              </a:spcAft>
              <a:buFontTx/>
              <a:buChar char="•"/>
            </a:pPr>
            <a:r>
              <a:rPr lang="en-GB" sz="2400" kern="0">
                <a:latin typeface="Tw Cen MT" panose="020B0602020104020603" pitchFamily="34" charset="0"/>
              </a:rPr>
              <a:t>Children will be given opportunities to work under teacher direction using focused groups and also independently within a highly structured environment.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0" y="245755"/>
            <a:ext cx="2478644" cy="185133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274" y="435090"/>
            <a:ext cx="2470735" cy="184542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075952" y="4007253"/>
            <a:ext cx="2456413" cy="183472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7734" y="2956645"/>
            <a:ext cx="2327472" cy="1738421"/>
          </a:xfrm>
          <a:prstGeom prst="rect">
            <a:avLst/>
          </a:prstGeom>
        </p:spPr>
      </p:pic>
    </p:spTree>
    <p:extLst>
      <p:ext uri="{BB962C8B-B14F-4D97-AF65-F5344CB8AC3E}">
        <p14:creationId xmlns:p14="http://schemas.microsoft.com/office/powerpoint/2010/main" val="288383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solidFill>
                  <a:srgbClr val="0000CC"/>
                </a:solidFill>
              </a:rPr>
              <a:t>        </a:t>
            </a:r>
            <a:endParaRPr lang="en-GB" sz="8000" b="1" u="sng">
              <a:latin typeface="Comic Sans MS" panose="030F0702030302020204" pitchFamily="66" charset="0"/>
            </a:endParaRPr>
          </a:p>
        </p:txBody>
      </p:sp>
      <p:pic>
        <p:nvPicPr>
          <p:cNvPr id="3" name="Picture 2"/>
          <p:cNvPicPr>
            <a:picLocks noChangeAspect="1"/>
          </p:cNvPicPr>
          <p:nvPr/>
        </p:nvPicPr>
        <p:blipFill>
          <a:blip r:embed="rId3"/>
          <a:stretch>
            <a:fillRect/>
          </a:stretch>
        </p:blipFill>
        <p:spPr>
          <a:xfrm>
            <a:off x="2316382" y="500006"/>
            <a:ext cx="6992718" cy="1176630"/>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4"/>
          <a:stretch>
            <a:fillRect/>
          </a:stretch>
        </p:blipFill>
        <p:spPr>
          <a:xfrm>
            <a:off x="1756690" y="2088592"/>
            <a:ext cx="7943776" cy="46577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a:off x="7451041" y="2921000"/>
            <a:ext cx="1858059" cy="461665"/>
          </a:xfrm>
          <a:prstGeom prst="rect">
            <a:avLst/>
          </a:prstGeom>
          <a:noFill/>
        </p:spPr>
        <p:txBody>
          <a:bodyPr wrap="square" rtlCol="0">
            <a:spAutoFit/>
          </a:bodyPr>
          <a:lstStyle/>
          <a:p>
            <a:r>
              <a:rPr lang="en-GB" sz="2400" b="1"/>
              <a:t>Engaging!</a:t>
            </a:r>
          </a:p>
        </p:txBody>
      </p:sp>
      <p:sp>
        <p:nvSpPr>
          <p:cNvPr id="6" name="TextBox 5"/>
          <p:cNvSpPr txBox="1"/>
          <p:nvPr/>
        </p:nvSpPr>
        <p:spPr>
          <a:xfrm>
            <a:off x="7137400" y="5588000"/>
            <a:ext cx="2171700" cy="461665"/>
          </a:xfrm>
          <a:prstGeom prst="rect">
            <a:avLst/>
          </a:prstGeom>
          <a:noFill/>
        </p:spPr>
        <p:txBody>
          <a:bodyPr wrap="square" rtlCol="0">
            <a:spAutoFit/>
          </a:bodyPr>
          <a:lstStyle/>
          <a:p>
            <a:r>
              <a:rPr lang="en-GB" sz="2400" b="1"/>
              <a:t>Challenging!</a:t>
            </a:r>
          </a:p>
        </p:txBody>
      </p:sp>
    </p:spTree>
    <p:extLst>
      <p:ext uri="{BB962C8B-B14F-4D97-AF65-F5344CB8AC3E}">
        <p14:creationId xmlns:p14="http://schemas.microsoft.com/office/powerpoint/2010/main" val="1169854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                     </a:t>
            </a:r>
            <a:r>
              <a:rPr lang="en-GB" b="1" u="sng">
                <a:latin typeface="Tw Cen MT" panose="020B0602020104020603" pitchFamily="34" charset="0"/>
              </a:rPr>
              <a:t>Messy Play!</a:t>
            </a:r>
          </a:p>
        </p:txBody>
      </p:sp>
      <p:sp>
        <p:nvSpPr>
          <p:cNvPr id="3" name="Content Placeholder 2"/>
          <p:cNvSpPr>
            <a:spLocks noGrp="1"/>
          </p:cNvSpPr>
          <p:nvPr>
            <p:ph idx="1"/>
          </p:nvPr>
        </p:nvSpPr>
        <p:spPr>
          <a:xfrm>
            <a:off x="6329363" y="2160589"/>
            <a:ext cx="2944638" cy="3880773"/>
          </a:xfrm>
        </p:spPr>
        <p:txBody>
          <a:bodyPr>
            <a:normAutofit/>
          </a:bodyPr>
          <a:lstStyle/>
          <a:p>
            <a:r>
              <a:rPr lang="en-GB" sz="2000" b="1">
                <a:latin typeface="Tw Cen MT" panose="020B0602020104020603" pitchFamily="34" charset="0"/>
              </a:rPr>
              <a:t>In Reception we do encourage your child to participate in messy multisensory activities. Your child is encouraged to wear an apron but all of the provision we use is generally easy to wash out!</a:t>
            </a:r>
          </a:p>
        </p:txBody>
      </p:sp>
      <p:pic>
        <p:nvPicPr>
          <p:cNvPr id="5132" name="Picture 12" descr="Image result for messy play"/>
          <p:cNvPicPr>
            <a:picLocks noChangeAspect="1" noChangeArrowheads="1"/>
          </p:cNvPicPr>
          <p:nvPr/>
        </p:nvPicPr>
        <p:blipFill>
          <a:blip r:embed="rId2" cstate="print"/>
          <a:stretch>
            <a:fillRect/>
          </a:stretch>
        </p:blipFill>
        <p:spPr bwMode="auto">
          <a:xfrm rot="21600000">
            <a:off x="3577000" y="2156359"/>
            <a:ext cx="2438538" cy="18265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60901" y="2802372"/>
            <a:ext cx="2629144" cy="2596281"/>
          </a:xfrm>
          <a:prstGeom prst="rect">
            <a:avLst/>
          </a:prstGeom>
        </p:spPr>
      </p:pic>
      <p:pic>
        <p:nvPicPr>
          <p:cNvPr id="5130" name="Picture 10" descr="http://cdn6.kidsplaybox.com/wp-content/uploads/2012/10/halloween-sensory-play-with-paint.jpg">
            <a:hlinkClick r:id="rId4"/>
          </p:cNvPr>
          <p:cNvPicPr>
            <a:picLocks noChangeAspect="1" noChangeArrowheads="1"/>
          </p:cNvPicPr>
          <p:nvPr/>
        </p:nvPicPr>
        <p:blipFill>
          <a:blip r:embed="rId5" cstate="print"/>
          <a:stretch>
            <a:fillRect/>
          </a:stretch>
        </p:blipFill>
        <p:spPr bwMode="auto">
          <a:xfrm rot="21600000">
            <a:off x="3502214" y="4261578"/>
            <a:ext cx="2596283" cy="1733018"/>
          </a:xfrm>
          <a:prstGeom prst="rect">
            <a:avLst/>
          </a:prstGeom>
        </p:spPr>
      </p:pic>
      <p:sp>
        <p:nvSpPr>
          <p:cNvPr id="5122" name="AutoShape 2" descr="Image result for messy play"/>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124" name="AutoShape 4" descr="Image result for messy play"/>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126" name="AutoShape 6" descr="Image result for messy play"/>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128" name="AutoShape 8" descr="data:image/jpeg;base64,/9j/4AAQSkZJRgABAQAAAQABAAD/2wCEAAkGBxQTEhQUExQUFRUVFRYVFRgUFBUXFhUUFxIXFhQUFxUYHCggGR0lHBUUITEhJSkrLi4uFx8zODMsNygtLisBCgoKDg0OGxAQGywkICQsLCwsLCwsLCwsLCwsLCwsLCwsLCwsLCwsLCwsLCwsLCwsLCwsLCwsLCwsLCwsLCwsLP/AABEIALcBEwMBEQACEQEDEQH/xAAcAAEAAgMBAQEAAAAAAAAAAAAABQYDBAcCAQj/xABAEAABAgQEAwUFBQYFBQAAAAABAAIDBBEhBRIxQQZRYRMicYGRBzKhscEUQlJy0SNigrLh8CQzNHOSFkNTosL/xAAbAQEAAgMBAQAAAAAAAAAAAAAAAwQBAgUGB//EADYRAAICAQMDAgQFAwMEAwAAAAABAgMRBBIhBTFBE1EiYXGBBjKRobEUwdEzNOFDUvDxFiNC/9oADAMBAAIRAxEAPwDuKAIAgCAIAgCAIAgCAIAgCAIAgCAIAgCAIAgCAIAgCAIAgCAIAgCAIAgCAIAgCAIAgCAIAgCAIAgCAIAgCAIAgCAIAgCAIAgCAIAgCAIAgCAIAgCAIAgCAIAgCAIAgCAIAgCAIAgCAIAgCAIAgCAIAgCAIAgCAIAgCAIAgCAIAgCAIAgCAIAgCAIAgCAIAgCAIDw+IBqaLVyS7mUm+xpx8XhM1eFE9RBeTdUyfgxMx2CdHfBYWoizLpkjbZOsIrmHmpFZFmjg0fROMP32+oWd6G1n0zTPxC/VPUiNrMwK3yan1AEAQGvOzjITS97g1o5/Km6jssjXHdJ4RJVVO2W2CyzVw/G4MZ2Vjr7AgivhVV6NdTdLbF8/Pgmu0V1KzJEkrhVCAIAgCAIAgCAIAgCAIAgCAIAgCAIAgCAovEvFT4cw6FDNGsABIANXkVINdhUKzTCvb8Xc9D0/pddlCsmst/wb/DvETojxCi0JcDlItcCtD5LS2Cj2K+v6fCuHqV+CRxLHGw9FzrdRjsc2unPcqsXFHxnGpIaFScpTeWXFCMeMERieI0cGg6anryVHUSy8I7fT9InXvku/Y9SmJlvUdfooKbJQnwS6nRxnB8ckhGxIlnum/Vdb1Dz2wqOIGI2JmERw3yglZUyVQWDdOMxIbREJL4e/MLVPLwHBFtwPHDGY18J5I5E/BbxsnF9yCVcWWjDMVz914yu+BVurUbuGVrKdvKJQuVhyIcH1bGDnntOmXNiQW17uVxp1qBX5Li9Vy5RXg9R+H64uE5ecoicLmLw3NPuvb43IquNXJxtWPdfyX9TWmpJrumdYC9meIPqAID5VAKoD6gCAIAgCAIAgCAIAgCAIAgCA8vdQE8hVDKWeDhOKYhnjPf8AieXf+ysQ78n0LTVquqMfZEjgU8TFzA+6038bVVXXX5XwlHqsdtGF5aJX7aHk10C5HflnnsbRMTzGixFaVoFic1GOSWiiVs1FFSmJnM4lc7uezrrUIqPsbuHxqmp0b8Tstq4fEUOoy2VYXdkvCmCQbWpZWXk87jBox5IvzHdbZwZ4NfDJerHw30sdOiSeJZQa4PuDRGysWjScrjcbArdyb5NHHgvUniLXeIWVNZIHEnZKdDiLqzVZnuV514JgFdBMqnN/auP2kA/uP/mH6rj9U/NH7nq/w4/gs+qKzg8SjqeHwNVxWviT+Z2dTH4cnbWGt17Jc8nzt8HpZAQHLZ/i2M+I+jyxoc4NDaWaHEAk6kqWCT4PYafpVEa03HLwm2y08GYzEi5mRDmyiocdaVpQpOrYkcjqujrpxOHGfBaVEcYIAgCAIAgCAIAgCAxxozWCrnBo5uIA9SspN8Iw2lyz7CitcKtIcDoWkEHzCNNcMJp8o9rBkICJ4qmuzlIzt8haPF3d+q2gsyRb0Ne/UQXzOGFtaaLM+7Pfo2YE4YAqBUuNLeFVQ1KykcnrDzGC+pOYZBOTNENHOuByVN+yOC3yR+IPaKhu5udyqF098vkj03TtM647pd2aLgD5KFZ7nS+hcsDwKkFrn6uGah2G3wV+qvEU2eY6jqfUuaXZcf5Mk12bRQLMpIqRi2QsxOiGC46aAbk8gtI8suafSSvnsj92QjcWNS4taK3NK/NT+mmdqzpVCg8Z48/8G5AnYcQZmgmtz0FPgsbMdz5bquvaiu7EEsJ9vL/csGFN90i7TbwUWGmeh0+phqaVbHyTLXuYVthp5RJ3LDg84SdbEK/p7G2VLoIq/tWF5c9Ig/kVXqiWYP6nd/Dv/UX0/uU+TmKuaSBsLABcS1ZPQWVrazs2Cx88CG7mwV8QKH5L1mls9SmMvkfP9VDZdKPzN1TkBo41N9lAixD91jj50t8aIT6ap23RgvLRwftTm+aReGfRksLB1X2csJhOeejQee5+imtfZHkOuyStUV9S4qE4IQBAEAQBAEAQBAEBxz2xYq9s5Bg1IhiFn6VLyC7qQAPVd3pUK/SlKXfJR1cXLBrezjih0GZbCe6sGNRnRr60Y8eOh8QrXU9HGdW6K+Jc/Yj009kseGdrC8wdI+oCre0eJSSf+Zv1UtC+NHU6Os6qP3ONtcarWa+Jnt4khKQMxbXZ1fgqOqykjj9YfEfuTM1H7pPKzfFc26eyGfJz9DR6tqz2XLIGKCqGT1iNzA8PMaMxm1av/KLn1081JVHdJIrau9U1OXnwdNLKimi6WPB45PDyRGJysGEx0WK6jRr1OwA3JUbqRZoVls1XWstnMsXxTtohIGVosxvIbV5lZSS4R7LSaWOnr2+fL+ZikJV8eIyCwd6Ictfwjdx6AX8luu41eoVNUpvwjBKTD5eI6E6xa4sePymlVJNZR8R1+nzJ+6ZbeG8TyuyHR2n5gPqFWkWui6rZa6pPiX8ltZMCIy2q135R6pxwyRwaJQhT1S5RDYjS9qUGsKA/Zr3A/wATRT+VOprNcWdH8PTSunH3X8HPpex3XDlyj1cux17gqPmlm/uucPjX6r0HSpZ0/wBG0eF6tDbqX80ieXSOaUL2o4sGw2y7Td5D30/CPdHrfyWUeh6Dpd03c+y4X1OcSkHM4fVTVw3PJ6qUtqO2cJyfZSsNpFyMx8XX/RRzeZHgupXerqZP7foTC0KIQBAEAQBAEAQBAEByz274MXS8KaaLwXZH/wC3ENAfJ2X/AJLqdLtxN1vyQ3RysnHpGMRQenQ86r0kP+1lKR+gvZ3xe2bhdlENJiGAHD8Y2e36ry/UNG6J7o/lf7fIuUW71jyXJc8nKf7Tnf4VvWIPkVY035/sdnoazqfszmMJjaaI48nseTYg68hS6oa5djj9XXww+rMuJRLtZyAJ8SK/ouDqZfFj2LHSqVCne/J4BFOip5Zew8ll4PlqMdEIpnNB+Ufqa+i6Wkh8Lk/JxOrW5mq14X7k5iWJQ4EMxIhoBoN3HYAc1bOdp9PZqJqEO/n5HLMex2JMvq40aD3GDRo+p6rRs9no9FXpYbY933fuRLh8Fgts6fwBw92EPtog/axBYH7kM3p4mxPgFLFY5PHdX13r2enB/DH92Vz2m4FkiiZaO7FoyJ+7EHuu8CLeIWcnkOpUr/UX3K9hkcWG43/RRyR5mxOMtyLfI4vQV3+/9HDx36qtOOHlHsek9QWrr2T/ADx/de5MYRiOZ1Qtq20zpWQ4J7j1uaRrycx3xp9Vb1yzpsm3RZbdYl7pnN2OZSuU1pa9KHc0Xnz1zU/fg6H7N5isOMw7PB8i3+i7XR38Eo/M8t16vFkJe6/uW6K8AEnQAk+AXYOCk28I4Rj2IOjx4kUmuZxp0aLNA8gFIon0TSULT0xrXhc/Uz8NyRjR4bBu4V8Nz6KeUtq4NNZd6VMp+yO4sbSw0GiqHz7OXlnpAfKoD6gCAIAgCAIAgCA0sYw1kzAiwIl2RWFjvAjUdRqt65uElJd0Gsn5m4n4fiyEw6BFuPehvGkSHXuuHXmNivWaTURvipLuijZXhnzCMRfCiMiw3Fr4ZBBB+B5gq3ZXCyOyXZkDltax3P0HwZxbCn4VW92Ky0WGdWn8Q5tPNeR1uinpZ4fbwzo12KaND2ot/wAKzpFb8iFDp3ixI7vQ/wDcfZnL4bSrGx5PYblglMOlAXAxHACoNL1cBW3yVLVaW2xrasnC69qaqKo2WSwk/wDzBq4gaxHH8RLgN6E2FPRea1GmthJuyLXJ0On6/TXVxjVNPhHiTguiRGw26uNK8hufRQQhulgv22RqrdkvBfZmYhy0HMbMhtoBuaCwHUrqrEVg8pXXZqrtq7s5tjGLPmHlzzb7ra2aOVFhvJ7LS6OvTQ2w+79yKeCtSyy28D8NmM4Roo/ZNNWg/wDccP8A5C2isnC6r1D0k6ofmff5HTWqXJ5RmrjmHNmYESC777SAfwu+47yNFjJFbXvi4vyjiMKC6G90N4pEY4td0IssSPHamtwk4y8EzIxOt9K7HoomipC+dNinW8NFjw6KLEWINwo8YeT22g6hDW15XEl3X9/oXbiw58NeRs1rvRwqr+p+LTMt9Me3Wx+pymG9edZ7povPszmP20VvNjSP4T/VdPpLxKS+R538QQ/+qEvn/JK+0bGuyg9g00fGFDT7sOvePnceq9BCOWc/oek9W71ZL4Y/z4OawoYIuaU579Oauwgj1sm14yXn2aYWMz4xoaDI3xNyfSnqqtjPO9e1PEal55Z0JQnmT4SgOccS+0TLH7GWykMs+IRUF24aOQ5ro0aNOCnZ57HT0uijNbrC28KY39qg5iKOacrqaE0qCFV1FPpTwuxV1VHoz2rsTagKwQBAEAQBAEAQFb474XZPyzoZA7RoLoLzqyJS1+R0Kn097pnuRrKOVg/Nhl3tiOhOY4RGuLCynezCxbTder/qq4VetN8Y7lBwafzLnwzwvPw4rIgHZUc2rg/K/LvYa22K85rvxb01wlDLm/CS4/UtQ0Vrw+31OnY3LPmGMbnPcNe8LOI50Xk6fxBVCe7Y2ei0VkdK3JrPGClzEB1bhgvppQc6UXtdPONkN3fPs+x5/qP4wlv2abKivMlnL/X9zJ3G0uHHmLLLlGuXfuee6n1rU9SrjG2KxHnK8mvMQQ5wIdpbT1rzUOp09Wojtn+xX6f1S/Qz9Srj/g2ZLNDdmblzDSy4z/D6jPNdn6o9R/8AOJTq2X0/VqX/AJ/cgeJ5uM5zRFNhXLTTx8dlU1OjnppbZvOfJ7z8L9S0mv07toWJLiSfdf8AD9yFbHI08Oqrp4PSNJk3wvgbpqJe0Jt3nn+4Op+SzFZOf1HXLTQ4/M+y/udWl2BrQ1oAa0AACwAAoAApTxkm5NuXdmy0oaMyLDRqc/8AaNw5f7XDsRQRRsRYNf8AQrGeDj9U0m6Dsiu3f5/+imsmr971HzAWrWTyzhlZRISWIFpDhYjnuORWmDei6zTWKyHdHSv+pYMxKmE0EOc0NcCKtFaAnNyVuV0ZV7Eu56nQa1X2KVedyxxhvDKIzDO8G9owVNG1Iveg03XDdbctp9H/AKn4NzT+Zu4fiH2SPVrm9oMzb6EGxBHiFb6ZGSv+XZkN+n/q6cSXwvkisanYkWM6JGNXmnQADQAbBepilCTJ9NTXVUoVrCI8Pqfko5Tciwkdz4Ww37PLQ2H3qZn/AJ3XcPLTyUbPn/UNT/UaiU12zhfREpFiBoJcQABUkmgA5krBTSbeEcp9ovtFbldLyjq1BESKLADdrN7811NHo/8AqWdvYvVaZw+Kff2OWyERzojQ0EkkADckmwV6xrO6Rdrswz9HcG4MZWWYx3+Y7vRPzH7vkKDyXDvt9SeTl6m71Z58eCdUJXCAIAgCAIAgCAFAU/ivBoPbQ5jI0RDVpflGaw7prsdbrh9dnbGlKMnh91nh+3Bb0qTzldux8l5lrWlup5rySliL4/4LbrbeTWjxneXRIvDyS7YtYZVcehuac1SWUpXlybZe3/Duurk3XKWJN9vc8R1rpllUlZBZgkln2+xAR5mlq3Go/qvWzrg+5xYRl38GSBHJ3p6mq2xn5Gjjj5m5AnSBQrVJtZI5wSbRjxANisIIuLt8VDqdMr6nHz4+p1ehdWt6XrIXR/J2kveL7/dd0ReF4E+Kau7jAbk6mmoaPqvJTi4ycZd0fa7+q0emp0vduWV7cnQcIyw2NYwUaNvmTzKymedvnK2TnPuyahk0W2Ssa8ebLVE5Eijk9y0+XFZUmzWcESJAc0gioIIIO4IoVsQNHGeLMDdJxzqYTiTCd01LD1Hxst18SPNa7RuqTwuGRze9TNpYgcz16dEWIl7oX4eu1s97zGHOZcfpFe/z7IzmJU1Ov97LTf7H0jpfQ9N01Ypzl9233/sYXRBuFjJ1z02KERg9ZjzqK1W6nJLGTDiid4cjQRHgmJXuxGkg9DYeq6Nd1bjhvk5uurtdM1DymdWxLjWSgtcTHY4ttkY4OfmH3aDQqzHT2zwlF8ngo6O1vlYOTcY8eRZxpY39nDr7oNyOpV+jRKuacnl/sjp10wpjmPL9yiF5JV+yWX9CPLbwdj9k3BeQCcjsIcf8lrhdo/8AIRsTt6rl6vUbntj9ypqbkl6cPudUVAohAEAQBAEAQBAEAQEBxaKsY3m4n0H9VwuuzSqin7lvSfmbK1DgRLdNF5RyR0d67oyx5d27vIALWMkvBopr2NCcl2uY5rnHQ2O52uNLq1prpVWxnHhp90Rahb65R25yuzKXMyzoZoWU3rSta6XX1LR66jVQTrkvn75+h891Gluqk/UWP4NdpeNGmniAriWOCF7X5PpiPGx8v0UeyUOEZbhLuepaOXHLQ11pS6jsuVUXKRNp9HK+xQh5N1srHBhvBNSaObs1uwXmbpRnJy8s+i6KuVVarxhJFnw9paVVyWWslolXd1b54Ks48lT41n3QW5mipNgtYw3Mng1GOSnYVxLMGIGZcxJFtFYenSXBB/VJvDR0PC8VcHZHWduDqKqtlxeGTSgpxySHEuFCalnw9yKsO4eLtI+XmpF7lKdUbPgn2/g4s2rSWnVppfWotdYk8s+g6SuNVMYR7JLB9zrUt5MbzVDVsxl6GmTI15Q2yZs9R1R8myZFzkMgkg1uSei9torndp4Tj4W1/LB4rqFTpvkn5eV9zxLQ3PIa0ZnONAAKknkANVtOUUssqqefodo4G9mMODljzQzxbObDPuQzqM34nfALmX6qU+F2Ofdqs8V9vc6SAqZTPqAIAgCAIAgCAIAgCArfFR70MbUd8wvPdfWYw+/9i3pfJHNFRSp8bryXktJ4ZpRm89vlupUSo8saCCO75kel0y08mrNLFIFYTgQcutARYi9ir2hulXqIyr/Nn+Sprqq7aJKfYqkKFzvXTwX1WpynWnPu+584tajNqPZEqyGHGvgPICi2bee5Xcsm/heHt7Qn9008yPoub1fipfNnovws86tt+IslWSQGy83k9+2GtFaDVa+TbwS8u3u0W6K8u5rzciIoo4A+KwjZT2siYeAsa8HKARoVJl+5s9r5wS8DDodc1O9z3WHDPLI3Nrgk4TKBbJYIJcnEuL2gTsxksM/xoM3xqoz23Tdz0sG/YisiHQxweCEMNHlyyaMArBlMyNesmyZ7bCDj4KzptZdps+m+/jwV9RpKdRjeux2r2Y8Ow4Ms2KWN7WKS8uoMwaT3Wg7c/NX1bOcVuPB9WaWplXDsuC7IcwIAgCAIAgCAIAgCAID491BUrDeAlkqeOzXaOB2FQPh+i831uxyhH6nRor2kbDiUXmWibAc2t9dzRMmdx9EBrjpTx0WVkxuaNefGWG8dKeugV7pv+6hJ+Hn9Cn1H/aTfnGEVPLy/u6+qwmtkWvY+atcvPub0uLLbGFyRPLfAgzmWKx590HQehp5LzfUNVKye1rCR0enXrS3xtfbz9CXncUFQ0GxXNb9j6rXFTSkvJHzWNQ4TwM1HHZa4b5ROq3jknJPGBlqaUpc9FlTaK86Tflp9kRpdDcHU5FbZIXW08MywI7Ygqtk1I1lFwNmHBot0sGjlkyx4mVhJ2FVsRpNvCOHYk4PjRHgkhz3EV8VEz6Fpq9lMYvwkYIjLf3yWCc1ntWDDRiWSNo8oYPrSssI3ZCmYLBs+x+gOD/8ARS/+2PmaLq1fkR836n/u7PqTKkKAQBAEAQBAEAQBAEAQENi0790abqnfZnhFqmvyyrYhFp579VxOoUysimvBegjWgxRobLgSizeSN2FGoLacwomiJxMkcgtqPgsR74MRfOCu8QzR7red17H8MaONsbLH3yo/Z8v+Dzf4l1Eouuvxy382uF/JFNjtXtYrn6HkZp4x5PjcRAFut+pXP1eoe1Rh5N6asZkzw6KQAQfI6LhW27pk/oJRWTZlZprqB46VCieGd3pXXp6NKq3mHh+V/lErBwGFE7wo7rqsbHg9nT1CF0N9byiWl8EaBTUEUIRV+TZ6liT4eZAzdl3Q7UDRHDnIlqd/DRoyEYw4rm13WieGTyW+GS2S8SoVjJzprBo45GHZuqaMAJdzIAusZJdNGTsW1c+DjZeMzqaVNPDZRn0COcLJmEEltQK0NT4UutlFs1c4p4bMTYYOtfLksYRs8mpFZc8lg1aNcoaeT61ZC7m/h7Lnw+KI2fCP0Vg0r2UCFD/BDa3zDRX4rrRWIo+X6q31bpz92zdWxAEAQBAEAQBAEAQBAR+ITlO6Nd+igtswsImqry8sgYxVJlyJFzLK1BFQVoyVP2I10uRoajrr6rn3aGM+YvDJN55q4aVHT+qo26CcPn9B3PbJwjUePIqtLST74NXEheKJkUY4G1wfovWfhObrlbCfGcNfwea/EGnc1CWO2SriOaUBtovWS5i8M8+6cvODWhYib1025dV5a1ycmy26sQS8ElAnagA/30VbaUrIylz7G/CiVGvrqsNEKbfwklKTRhEOhu7242PiN1qpNF2uyWmkpUv4vPt9/ctUnxAwtaXNc0kXsaV6cwpFYn5PadOt/rKt3aXlf3XyJqWm2RB3SD0W2c9iedcoPkrk5hz3TILR3dzsFVtnCvmTSLtd0VDDLBAhUbSq5dvVZN7al93/AIK0mm8s1cTlGxGOY6pNKEa+dN6KBaq/cpSl28E9Fsq5xlE5NjUi6XimG6lRcEaOabtcF3arlbBTie102ojfWrImtDjEKQnwmZhM1zE769dtVtuNNiWEjBHYKCm7QfDosGU89zSeLrBq0eFk08k3w7JmJGY0Aklw9K1JREepujXU5v2P0TDNQF1oPMUz5g1hntbGAgCAIAgCAIAgCA0MQncthr8lBbZt4RLXXl5ZCxHqqy0jWiuqtTdGpGC1N0aMam60eDZZNbnTRat47EiMkhIujRAxu+p2A3KxXBzlhCyarjllxmuHYIgFgY0kCtXAEkjWq6jqUYfD3OWrd88z5XsUqJhUEH/KYP4QqD1Fq43MvrSUd9i/QzMlmm2VtPyhQ7m+7J/SrUcKKx9Cj8YS7IBc+GzLSlcth1topavieGUNV0bT3VuSWH8v8EbhuLh7Q4Ecr7eK3nW48Hjr9FPTPldyThzjSLDbXqtGig6bO68lyxfHGGG1jBUdmwgtNC00FvJcajTT9R2Zw8v7o9NLqHpKKgs4iv8A0QXs+lo3avfMRS6hIa0WBGYgPd40sArXUtXtilSufLO7ptb68cJ+M/Q6XBGh5+XwXmpuTeZG7ZkLBWoWcpP4exhSeMMxRogB0qfUreKlJ4w2bJcdyk8dcNTUd7XwpdzmtblqC3Me8SO7WtvBel6fpL663ujjL4Xk7nS+paamDhZPlvJTYuAzbDR0tHB/2nmvoFd9OfsdqPUdM1xZH9UYIkhGFM0KI2t+8xwt5i60aa7m61tL7SX6mMwnn7rv+JWDb+prflfqbELBoriBloTtv8NFnhEM9bUk3klpXgt5Pec3+G5Wu9eChLq1a/KmXfhbCGwHnK3bvPPyG58dFmPJyddrHfDl/b/Py/cvsm7urp0vMTz1qxIzqYjCAIAgCAIAgCA156ZDG132Udk9qN4Q3Mr0SJUkndUmy4klwYIj1g2SNZ71g2MMRywzZGvFZVRyN0YGy5cQ0CpJoBzUXLeEb5SWWXrAMKEBl/fddx+nkutp6fTjz3OXfd6kvkSZU5AUbG5Ts4rhsbjwK5OphskdjT2b4I0IRuoETshMaw8RmxGncFb1vDJIS9zmUDD3QImR1r25EK657iOWkrkvTmsrwSghubcXHTZROOTz+s6LZS91S3R/dGYz1GnWoCj2cnDlTJyw1yWLhmTi0a/NQUq4A36dFy9XqK1Lbg6eg6bdKW7fti++O50KVn6sbmrW/ifJcK9uUtq5PQyrw+OxuyzHRDSlAd96eCv6LpVtslv4X7kc5KCyWCXlmsFh57nzXr9PpaqIqMFg585yk+TMrJoEBWePJPPADqXY6vkbH6Krq45jkt6OWJ49zncM5bLnHUySkpFFlg1k20SsJwsnk0JeQKkiRTJyRfsrtEvBRuXk3lbIAgCAIAgCAIAgK3ic3neeQsFStnmRdqhiJpOcoiU13PQyYi5YMnjVYZsj7lUUjYl+HIDA7O6ldG1+JVjSQWdzK2plJrCLFEmmN1cAr7nFFFRbPTJhp0cD5rKkn5DTRVOMJ+HmY0EZr+io6ySa4L+ijLn2INjrqgXmfHQteq3iYbKlxFg4fY2vUHkp4ywdGvbbHD7kD/0/MtHdeCNlJlPujOyceEzZw7hmK6I10R9uQ3Kbl4RFLTRb3Tx+h0jC8GDGAZqDlQfNcy7p8LJ7stHNxGt7a+ESsvBDTpU/FTU6Sqr8q5/c1lJss2Hy2QVPvH4dF16a9qy+5zrbNz+RuKYiPlVjIFUygRnEn+nf5fNQ6j/TZNp/9RHNJiXuuZg6qZmlYaxgNkrLm6yjUmJRy3RHIlpd9wVNW8MrTWUSwXRKYQBAEAQBAEBrYhGyQ3HpbxWlksRNoLMsFPzrn55Ojg+OesgxlAYqrU2R6aFqzZGeFDzEAbmi0xlhvCyTjpIAAchTzVvbtXBT9R5I2bhEGhNQtJE0cNcHiTeAaVWsXhmso8FT45BDmxB4FR2cst6RrsecFxDtAAdQoCeccE42HUKRIhya0xL1sQpEbxscexrjDW9fVZ5Jf6mZtyMi1p5+KyaW6iU1gnYdhdCmzPg9HvLvwmy3p5eSK54WCf8AtFNQru8p7DVxDF2Qmkm52Cypp9iK2XpxyzLJTnaMDhutJdzat7o5NhgWDZkZxKP2DvEfNR3v4CbT/nKHFaqJ0T7C1QG9BKyjBKSqyaSJWE6y2RC0TUM2C6ceyKL7npbGAgCAIAgCAg+J49GtbzPyVfUPhIsaeOW2VklUy4HPWxg8F6wzOD60rVsyjK0LVmyJfBoVy8izfmpKI5eSC+X/AOSWjtq005KwytHh8lbjzrgSyleZ5KNo6Cpi1uRgdBBIdDNae8o3HK4NW/8AuNaYgCK0tO607mu7aUuJKulouU87HooZxwdGuxWRLRhWJg0DrFbQkQTrwya7rgp0RHn7MOaYGTZhsa1Y7GryzQmpp0R2SGKk/BRbnJ7Ym2FFbpFiwmS7FgFb6nxV2uG1FGye9m9EdaqkIikzUx28wWh1A0EqSCUVk5upn6lmxeC08PCkFtf7utG8st0RarSZJmKsZJsEXj7/ANkfJR2v4SalfEU+IqZeMbRdYMm3BWUYJWVKyjSRJQnLKImTsLQLqQ/KihLue1sYCAIAgCAICs8Xaw/A/RVdT4LWl8kACqxaPlUB5IRhGVjVqzY2GNUbBaJOEGwwPVXoRxEoTlmR5dMtDxD3cCQss2UG47iLnsO7sXShFRzFlpgs13cxIfh3EGdg9gHebUGywuxNrK5Kzd4Z5lCRc7qCPBDLky4vhbY8PkRoVJKKkjSuxwZU4MAtJa7UKm44Z0t6kskhCmnttWo6qSLZE0bMOfdyW25mMGaG6JFOVvzWuJTeEYlKMFllswnCmwm83HUq9VSoI59trmzYL6vAWfJp4I/jXEvs8pEcNSKDxNlNGOeCrddsWSN4EkB9kbEeKviXJ6ErE3zwR6WtOO592WhoDQANAtC5jB8qgK7jMwXPps35qpa8vBcpjiOSGeFFgnPDUBtwVkwSEuUMMkZa9FlEcuCxQxYLqRWEc59z0tjAQBAEAQBAf//Z">
            <a:hlinkClick r:id="rId6"/>
          </p:cNvPr>
          <p:cNvSpPr>
            <a:spLocks noChangeAspect="1" noChangeArrowheads="1"/>
          </p:cNvSpPr>
          <p:nvPr/>
        </p:nvSpPr>
        <p:spPr bwMode="auto">
          <a:xfrm>
            <a:off x="76200" y="-1058863"/>
            <a:ext cx="3333750" cy="22193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15808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3185"/>
            <a:ext cx="9905998" cy="1478570"/>
          </a:xfrm>
        </p:spPr>
        <p:txBody>
          <a:bodyPr>
            <a:normAutofit/>
          </a:bodyPr>
          <a:lstStyle/>
          <a:p>
            <a:r>
              <a:rPr lang="en-GB">
                <a:solidFill>
                  <a:srgbClr val="0000CC"/>
                </a:solidFill>
              </a:rPr>
              <a:t>        </a:t>
            </a:r>
            <a:endParaRPr lang="en-GB" sz="8000" b="1" u="sng">
              <a:latin typeface="Comic Sans MS" panose="030F0702030302020204" pitchFamily="66" charset="0"/>
            </a:endParaRPr>
          </a:p>
        </p:txBody>
      </p:sp>
      <p:sp>
        <p:nvSpPr>
          <p:cNvPr id="3" name="Rectangle 2"/>
          <p:cNvSpPr/>
          <p:nvPr/>
        </p:nvSpPr>
        <p:spPr>
          <a:xfrm>
            <a:off x="3467078" y="258465"/>
            <a:ext cx="4161717"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400" b="0" i="0" u="none" strike="noStrike" kern="0" cap="none" spc="0" normalizeH="0" baseline="0" noProof="0">
                <a:ln>
                  <a:noFill/>
                </a:ln>
                <a:effectLst/>
                <a:uLnTx/>
                <a:uFillTx/>
                <a:latin typeface="Tw Cen MT" panose="020B0602020104020603" pitchFamily="34" charset="0"/>
              </a:rPr>
              <a:t>Outdoor Learning</a:t>
            </a:r>
            <a:endParaRPr kumimoji="0" lang="en-GB" sz="1800" b="0" i="0" u="none" strike="noStrike" kern="0" cap="none" spc="0" normalizeH="0" baseline="0" noProof="0">
              <a:ln>
                <a:noFill/>
              </a:ln>
              <a:effectLst/>
              <a:uLnTx/>
              <a:uFillTx/>
              <a:latin typeface="Tw Cen MT" panose="020B0602020104020603" pitchFamily="34" charset="0"/>
            </a:endParaRPr>
          </a:p>
        </p:txBody>
      </p:sp>
      <p:sp>
        <p:nvSpPr>
          <p:cNvPr id="4" name="TextBox 3"/>
          <p:cNvSpPr txBox="1"/>
          <p:nvPr/>
        </p:nvSpPr>
        <p:spPr>
          <a:xfrm>
            <a:off x="1966585" y="1335683"/>
            <a:ext cx="8442543" cy="923330"/>
          </a:xfrm>
          <a:prstGeom prst="rect">
            <a:avLst/>
          </a:prstGeom>
          <a:noFill/>
        </p:spPr>
        <p:txBody>
          <a:bodyPr wrap="square" rtlCol="0">
            <a:spAutoFit/>
          </a:bodyPr>
          <a:lstStyle/>
          <a:p>
            <a:r>
              <a:rPr lang="en-GB">
                <a:solidFill>
                  <a:srgbClr val="002060"/>
                </a:solidFill>
                <a:latin typeface="Tw Cen MT" panose="020B0602020104020603" pitchFamily="34" charset="0"/>
              </a:rPr>
              <a:t>The children have regular access to our outdoor area. Our outdoor learning supports the development of healthy and active lifestyles by offering children opportunities for physical activity, freedom and movement, and promoting a sense of well-being.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239" y="3094196"/>
            <a:ext cx="3135839" cy="234220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5867" y="2910086"/>
            <a:ext cx="3364137" cy="25127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8793" y="3008936"/>
            <a:ext cx="3364137" cy="25127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426283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4969" y="590132"/>
            <a:ext cx="5749447" cy="1015663"/>
          </a:xfrm>
          <a:prstGeom prst="rect">
            <a:avLst/>
          </a:prstGeom>
          <a:noFill/>
        </p:spPr>
        <p:txBody>
          <a:bodyPr wrap="square" rtlCol="0">
            <a:spAutoFit/>
          </a:bodyPr>
          <a:lstStyle/>
          <a:p>
            <a:r>
              <a:rPr lang="en-GB" sz="6000">
                <a:latin typeface="Tw Cen MT" panose="020B0602020104020603" pitchFamily="34" charset="0"/>
              </a:rPr>
              <a:t>Forest School</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155579" y="462697"/>
            <a:ext cx="2462578" cy="18393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2813351" y="2355784"/>
            <a:ext cx="6096000" cy="1200329"/>
          </a:xfrm>
          <a:prstGeom prst="rect">
            <a:avLst/>
          </a:prstGeom>
        </p:spPr>
        <p:txBody>
          <a:bodyPr>
            <a:spAutoFit/>
          </a:bodyPr>
          <a:lstStyle/>
          <a:p>
            <a:r>
              <a:rPr lang="en-GB">
                <a:latin typeface="Tw Cen MT" panose="020B0602020104020603" pitchFamily="34" charset="0"/>
              </a:rPr>
              <a:t> </a:t>
            </a:r>
            <a:r>
              <a:rPr lang="en-GB">
                <a:solidFill>
                  <a:srgbClr val="002060"/>
                </a:solidFill>
                <a:latin typeface="Tw Cen MT" panose="020B0602020104020603" pitchFamily="34" charset="0"/>
              </a:rPr>
              <a:t>Our Outdoor learning sessions take place later in the 2</a:t>
            </a:r>
            <a:r>
              <a:rPr lang="en-GB" baseline="30000">
                <a:solidFill>
                  <a:srgbClr val="002060"/>
                </a:solidFill>
                <a:latin typeface="Tw Cen MT" panose="020B0602020104020603" pitchFamily="34" charset="0"/>
              </a:rPr>
              <a:t>nd</a:t>
            </a:r>
            <a:r>
              <a:rPr lang="en-GB">
                <a:solidFill>
                  <a:srgbClr val="002060"/>
                </a:solidFill>
                <a:latin typeface="Tw Cen MT" panose="020B0602020104020603" pitchFamily="34" charset="0"/>
              </a:rPr>
              <a:t> half of the Autumn term.  Our outdoor learning sessions enable the children to take risks, develop problem solving skills and demonstrate teamwork.</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9895" y="4352980"/>
            <a:ext cx="2520513" cy="1882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02015" y="1019932"/>
            <a:ext cx="2295157" cy="17142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6573" y="3793067"/>
            <a:ext cx="3514017" cy="2624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893125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0</TotalTime>
  <Words>1997</Words>
  <Application>Microsoft Office PowerPoint</Application>
  <PresentationFormat>Widescreen</PresentationFormat>
  <Paragraphs>161</Paragraphs>
  <Slides>24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Aharoni</vt:lpstr>
      <vt:lpstr>Arial</vt:lpstr>
      <vt:lpstr>Calibri</vt:lpstr>
      <vt:lpstr>Comic Sans MS</vt:lpstr>
      <vt:lpstr>Trebuchet MS</vt:lpstr>
      <vt:lpstr>Tw Cen MT</vt:lpstr>
      <vt:lpstr>Tw Cen MT</vt:lpstr>
      <vt:lpstr>Wingdings</vt:lpstr>
      <vt:lpstr>Wingdings 3</vt:lpstr>
      <vt:lpstr>Facet</vt:lpstr>
      <vt:lpstr>Starting Reception</vt:lpstr>
      <vt:lpstr>Our Expectations:</vt:lpstr>
      <vt:lpstr>      How we learn in Reception:</vt:lpstr>
      <vt:lpstr>        </vt:lpstr>
      <vt:lpstr>        </vt:lpstr>
      <vt:lpstr>        </vt:lpstr>
      <vt:lpstr>                     Messy Play!</vt:lpstr>
      <vt:lpstr>        </vt:lpstr>
      <vt:lpstr>PowerPoint Presentation</vt:lpstr>
      <vt:lpstr> Phonics:</vt:lpstr>
      <vt:lpstr>                        Writing:</vt:lpstr>
      <vt:lpstr>At the end of the year…</vt:lpstr>
      <vt:lpstr>                Maths</vt:lpstr>
      <vt:lpstr>Monitoring Progress</vt:lpstr>
      <vt:lpstr>        </vt:lpstr>
      <vt:lpstr>        </vt:lpstr>
      <vt:lpstr>        </vt:lpstr>
      <vt:lpstr>School uniform</vt:lpstr>
      <vt:lpstr>Lunch times</vt:lpstr>
      <vt:lpstr>Wrap around care</vt:lpstr>
      <vt:lpstr>School ready</vt:lpstr>
      <vt:lpstr>Reminders:</vt:lpstr>
      <vt:lpstr>Reception Staff waiting to welcome you</vt:lpstr>
      <vt:lpstr> If you have any questions or queries please contact the school office.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 Reception</dc:title>
  <dc:creator>Rachael Ezinwa</dc:creator>
  <cp:lastModifiedBy>Mrs Palmer-Ralph</cp:lastModifiedBy>
  <cp:revision>76</cp:revision>
  <dcterms:created xsi:type="dcterms:W3CDTF">2020-05-23T15:36:01Z</dcterms:created>
  <dcterms:modified xsi:type="dcterms:W3CDTF">2023-07-06T09:30:17Z</dcterms:modified>
</cp:coreProperties>
</file>